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4"/>
  </p:notesMasterIdLst>
  <p:sldIdLst>
    <p:sldId id="263" r:id="rId2"/>
    <p:sldId id="265" r:id="rId3"/>
    <p:sldId id="267" r:id="rId4"/>
    <p:sldId id="290" r:id="rId5"/>
    <p:sldId id="291" r:id="rId6"/>
    <p:sldId id="293" r:id="rId7"/>
    <p:sldId id="294" r:id="rId8"/>
    <p:sldId id="301" r:id="rId9"/>
    <p:sldId id="296" r:id="rId10"/>
    <p:sldId id="295" r:id="rId11"/>
    <p:sldId id="297" r:id="rId12"/>
    <p:sldId id="299" r:id="rId13"/>
    <p:sldId id="300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256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9A86"/>
    <a:srgbClr val="EA5858"/>
    <a:srgbClr val="935F35"/>
    <a:srgbClr val="F7F3EF"/>
    <a:srgbClr val="184D65"/>
    <a:srgbClr val="ECD5D0"/>
    <a:srgbClr val="F6DDC6"/>
    <a:srgbClr val="B37A3F"/>
    <a:srgbClr val="B6854D"/>
    <a:srgbClr val="7954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590" y="53"/>
      </p:cViewPr>
      <p:guideLst>
        <p:guide orient="horz" pos="2136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fif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55CC33-44A3-409A-8C7B-9363D3F9A96F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21D21D-CB71-4DAE-8BB9-84F4961762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8550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0D125-514E-4AD6-AB86-A7AF7521B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FF618F-8700-423C-998A-718D6DDFDF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B5729D-FFC6-4391-BA68-533206E24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7705A1-3A30-4AE2-B372-F07A2C69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9B86A3-4B08-44D0-B3B6-0D482D97D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022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B3C5E-0164-477F-8B57-EAA8EF134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50DF3D-B4DE-49E7-ABB1-A4873C9D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48553-A626-44BE-9D39-B15D910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12FA54-264F-4E2B-B31D-75C5EE7E4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0439BF-22F7-40B1-9965-967AB204A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099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7993419-A134-4CCC-9394-0A8AC68388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0DB258-D1ED-4077-B61A-D3F9913E0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199B02-85AC-4765-8643-12B5A72D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192EFC-4EF1-412A-B8E1-0B5FEC1EC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C3B9A-D8A6-43D4-8A6F-347C55E62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360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3FE50-B922-4FB8-9B83-425EC0149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417DE0-413E-45B7-AEDB-432A4679F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B68E09-5743-40FE-B46A-260DE0877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57D19F-78D1-46A2-9656-D20C756C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D229A-72CE-4BA4-8BF1-3E91B610C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576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5F4E9-952E-4583-9D2D-8CEA76A24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1A4E2F-F598-4984-AB97-EBF02B7A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BCBAD9-099F-40E1-A98D-27F116C38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40C38F-0414-497D-B9D9-2E578800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BA5B8C-B7D1-4DD8-88A1-52148C72F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8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0F169-B3D7-4887-8D07-DFF65A040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D5CC02-6C39-4862-94DF-78BEDF5906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877D20-A611-4D25-B2D2-C0C48BF3E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285A5D-AE7C-4196-8A13-7E82A0A1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C05BB1-0101-4A26-B8A7-9F0169C1E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D0AD6D-8479-4814-B770-A2E75707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335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85653-53FE-42FC-A200-21BF5D7B2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9AADEA-E4DB-498A-A013-AA52BCA85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304C2A-412C-4E1F-9829-3B66A8F16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71B5BD-023D-40BE-9F19-F609A7BD0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13BA38-AB04-47BE-8F89-31AF08198C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D73C62-C148-4606-8E1F-EB256FD47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D889D9E-2143-411B-9E18-BA81227D3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F53484E-2AA9-4BD1-820B-785CAADE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34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2EAC34-8253-404C-BD85-9C9AA1A4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4784CD-D830-4052-9314-657B91C79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438B5B-7634-4020-9A08-A935CE91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A3A0D2-ABC0-4CB0-A5C8-E0491296B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646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84BF11-2A16-4E37-A45B-202DE123E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E4E6D3-B8F6-4C26-8D5A-74C6FA542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0DEDA6-E8C3-4C4E-A747-22B786B6F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873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6C14A-104B-4B34-964E-AE54A60A5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36B606-5833-4768-BA43-1587DA1B2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9930FA-F29F-4264-85C3-DE07FDFFE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E2960-679E-41E9-9C87-6F74645A3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57B8FE-9A2B-4847-8DE4-5CC3BF8C8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578650-3715-412E-B013-01A4BD25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778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06D9E-DDD0-4E4F-B267-94EE1730E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CFDD83-7AB9-45EF-BD4B-10D8CED77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568297-C5DC-45D3-B6C1-548C5F270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0DCC51-B3DD-4065-A5EC-0A968560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B07BAA-0178-40BA-A3A0-206830468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86C2B8-1E60-455F-A1E9-32D22771C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665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5A9DE4-7F47-4F1C-B8F3-3A8DA9BB9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9C9D24-1887-4A97-91F1-BDBB1D366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9B432-6355-4E57-A363-DB72D57C81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98755-BB30-4AB6-9F46-6575FB673BDA}" type="datetimeFigureOut">
              <a:rPr lang="ko-KR" altLang="en-US" smtClean="0"/>
              <a:t>2023-09-04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42720C-FE4E-4587-8CB5-FE32453311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2014EA-4DA6-4BC4-8FE7-92662365ED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02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49A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63359AB-48DB-43C5-AD65-05D19A5FEE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TextBox 2"/>
          <p:cNvSpPr txBox="1">
            <a:spLocks/>
          </p:cNvSpPr>
          <p:nvPr/>
        </p:nvSpPr>
        <p:spPr>
          <a:xfrm>
            <a:off x="292100" y="1727200"/>
            <a:ext cx="4010025" cy="644842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en-US" altLang="ko-KR" sz="41300" b="1">
                <a:solidFill>
                  <a:schemeClr val="bg1">
                    <a:lumMod val="75000"/>
                    <a:alpha val="49847"/>
                  </a:schemeClr>
                </a:solidFill>
              </a:rPr>
              <a:t>A</a:t>
            </a:r>
            <a:endParaRPr lang="ko-KR" altLang="en-US" sz="41300" b="1">
              <a:solidFill>
                <a:schemeClr val="bg1">
                  <a:lumMod val="75000"/>
                  <a:alpha val="49847"/>
                </a:schemeClr>
              </a:solidFill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FA6CCB07-8536-44AA-ADF2-AA4166BA655D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2">
              <a:lumMod val="40000"/>
              <a:lumOff val="6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8E9EFE3B-D8DF-4B31-9361-6A1BBFC03D7E}"/>
              </a:ext>
            </a:extLst>
          </p:cNvPr>
          <p:cNvSpPr txBox="1"/>
          <p:nvPr/>
        </p:nvSpPr>
        <p:spPr>
          <a:xfrm>
            <a:off x="6571615" y="2760980"/>
            <a:ext cx="3344545" cy="83058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800" b="1" spc="-290">
                <a:solidFill>
                  <a:schemeClr val="tx2">
                    <a:lumMod val="50000"/>
                  </a:schemeClr>
                </a:solidFill>
                <a:latin typeface="맑은 고딕" charset="0"/>
                <a:ea typeface="맑은 고딕" charset="0"/>
              </a:rPr>
              <a:t>현장 발주 관리</a:t>
            </a:r>
            <a:endParaRPr lang="ko-KR" altLang="en-US" sz="4800" b="1">
              <a:solidFill>
                <a:schemeClr val="tx2">
                  <a:lumMod val="50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TextBox 7"/>
          <p:cNvSpPr txBox="1">
            <a:spLocks/>
          </p:cNvSpPr>
          <p:nvPr/>
        </p:nvSpPr>
        <p:spPr>
          <a:xfrm>
            <a:off x="9059545" y="6061075"/>
            <a:ext cx="3137535" cy="79946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2300">
                <a:solidFill>
                  <a:schemeClr val="tx2">
                    <a:lumMod val="75000"/>
                  </a:schemeClr>
                </a:solidFill>
              </a:rPr>
              <a:t>팀 : 일주오</a:t>
            </a:r>
            <a:endParaRPr lang="ko-KR" altLang="en-US" sz="2300">
              <a:solidFill>
                <a:schemeClr val="tx2">
                  <a:lumMod val="75000"/>
                </a:schemeClr>
              </a:solidFill>
            </a:endParaRPr>
          </a:p>
          <a:p>
            <a:pPr marL="0" indent="0" latinLnBrk="0">
              <a:buFontTx/>
              <a:buNone/>
            </a:pPr>
            <a:r>
              <a:rPr lang="ko-KR" altLang="ko-KR" sz="2300">
                <a:solidFill>
                  <a:schemeClr val="tx2">
                    <a:lumMod val="75000"/>
                  </a:schemeClr>
                </a:solidFill>
              </a:rPr>
              <a:t>강명서, 권문규, 조해찬</a:t>
            </a:r>
            <a:endParaRPr lang="ko-KR" altLang="en-US" sz="230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3" name="텍스트 상자 9"/>
          <p:cNvSpPr txBox="1">
            <a:spLocks/>
          </p:cNvSpPr>
          <p:nvPr/>
        </p:nvSpPr>
        <p:spPr>
          <a:xfrm>
            <a:off x="55245" y="6395085"/>
            <a:ext cx="2061210" cy="36893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ko-KR" sz="1800">
                <a:solidFill>
                  <a:schemeClr val="bg1"/>
                </a:solidFill>
              </a:rPr>
              <a:t>한가람 IT 센터</a:t>
            </a:r>
            <a:endParaRPr lang="ko-KR" alt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30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p14="http://schemas.microsoft.com/office/powerpoint/2010/main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2854325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③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구매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자재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발주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화면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 0"/>
          <p:cNvSpPr>
            <a:spLocks/>
          </p:cNvSpPr>
          <p:nvPr/>
        </p:nvSpPr>
        <p:spPr>
          <a:xfrm>
            <a:off x="602297" y="1294765"/>
            <a:ext cx="3083878" cy="33845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발주이력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조회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및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발주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등록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가능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7" name="그림 106" descr="C:/Users/admin/AppData/Roaming/PolarisOffice/ETemp/11740_17776632/fImage6192091019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768" y="2414844"/>
            <a:ext cx="8130636" cy="4104000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3A6A19-DF62-3C8F-3613-41EC831FE7F1}"/>
              </a:ext>
            </a:extLst>
          </p:cNvPr>
          <p:cNvSpPr txBox="1"/>
          <p:nvPr/>
        </p:nvSpPr>
        <p:spPr>
          <a:xfrm>
            <a:off x="602297" y="1830069"/>
            <a:ext cx="11351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어떤 품목들이 발주되었는지 볼 수 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좌측 상단의 추가</a:t>
            </a:r>
            <a:r>
              <a:rPr lang="en-US" altLang="ko-KR" sz="1600" dirty="0"/>
              <a:t>, </a:t>
            </a:r>
            <a:r>
              <a:rPr lang="ko-KR" altLang="en-US" sz="1600" dirty="0"/>
              <a:t>삭제 버튼을 이용해서 신규 발주를 넣을 수도 있고 발주가 확정되지 않은 발주내역을 삭제할 수 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 dirty="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2854325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④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입고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관리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화면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 0"/>
          <p:cNvSpPr>
            <a:spLocks/>
          </p:cNvSpPr>
          <p:nvPr/>
        </p:nvSpPr>
        <p:spPr>
          <a:xfrm>
            <a:off x="602297" y="1294765"/>
            <a:ext cx="8851900" cy="33845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입고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정보를 관리하는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화면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E4CC80D9-54CE-85D4-04C3-968760E3F727}"/>
              </a:ext>
            </a:extLst>
          </p:cNvPr>
          <p:cNvGrpSpPr/>
          <p:nvPr/>
        </p:nvGrpSpPr>
        <p:grpSpPr>
          <a:xfrm>
            <a:off x="652355" y="2468940"/>
            <a:ext cx="5298020" cy="4352225"/>
            <a:chOff x="2274355" y="2468940"/>
            <a:chExt cx="9536645" cy="4352225"/>
          </a:xfrm>
        </p:grpSpPr>
        <p:pic>
          <p:nvPicPr>
            <p:cNvPr id="17" name="그림 109" descr="C:/Users/admin/AppData/Roaming/PolarisOffice/ETemp/11740_17776632/fImage24963510346500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4355" y="2717165"/>
              <a:ext cx="8007463" cy="4104000"/>
            </a:xfrm>
            <a:prstGeom prst="rect">
              <a:avLst/>
            </a:prstGeom>
            <a:noFill/>
          </p:spPr>
        </p:pic>
        <p:sp>
          <p:nvSpPr>
            <p:cNvPr id="19" name="도형 111"/>
            <p:cNvSpPr>
              <a:spLocks/>
            </p:cNvSpPr>
            <p:nvPr/>
          </p:nvSpPr>
          <p:spPr>
            <a:xfrm rot="2274827">
              <a:off x="9900585" y="2880578"/>
              <a:ext cx="365377" cy="584775"/>
            </a:xfrm>
            <a:prstGeom prst="downArrow">
              <a:avLst/>
            </a:prstGeom>
            <a:solidFill>
              <a:srgbClr val="FF0000"/>
            </a:solidFill>
            <a:ln w="12700" cap="flat" cmpd="sng">
              <a:solidFill>
                <a:srgbClr val="FF0000">
                  <a:alpha val="100000"/>
                </a:srgbClr>
              </a:solidFill>
              <a:prstDash val="solid"/>
            </a:ln>
          </p:spPr>
          <p:style>
            <a:lnRef idx="2">
              <a:schemeClr val="lt1"/>
            </a:lnRef>
            <a:fillRef idx="1">
              <a:schemeClr val="accent1"/>
            </a:fillRef>
            <a:effectRef idx="0">
              <a:srgbClr val="000000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rtl="0" eaLnBrk="0" latinLnBrk="0" hangingPunct="0">
                <a:buFontTx/>
                <a:buNone/>
              </a:pPr>
              <a:endParaRPr lang="ko-KR" altLang="en-US">
                <a:solidFill>
                  <a:srgbClr val="FF0000"/>
                </a:solidFill>
                <a:latin typeface="Calibri" charset="0"/>
                <a:ea typeface="맑은 고딕" charset="0"/>
              </a:endParaRPr>
            </a:p>
          </p:txBody>
        </p:sp>
        <p:sp>
          <p:nvSpPr>
            <p:cNvPr id="20" name="텍스트 상자 112"/>
            <p:cNvSpPr txBox="1">
              <a:spLocks/>
            </p:cNvSpPr>
            <p:nvPr/>
          </p:nvSpPr>
          <p:spPr>
            <a:xfrm>
              <a:off x="9251632" y="2468940"/>
              <a:ext cx="2559368" cy="30734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l" rtl="0" eaLnBrk="0" latinLnBrk="0" hangingPunct="0">
                <a:buFontTx/>
                <a:buNone/>
              </a:pPr>
              <a:r>
                <a:rPr sz="1400" dirty="0" err="1">
                  <a:solidFill>
                    <a:srgbClr val="FF0000"/>
                  </a:solidFill>
                  <a:latin typeface="Calibri" charset="0"/>
                  <a:ea typeface="맑은 고딕" charset="0"/>
                </a:rPr>
                <a:t>클릭</a:t>
              </a:r>
              <a:r>
                <a:rPr sz="1400" dirty="0">
                  <a:solidFill>
                    <a:srgbClr val="FF0000"/>
                  </a:solidFill>
                  <a:latin typeface="Calibri" charset="0"/>
                  <a:ea typeface="맑은 고딕" charset="0"/>
                </a:rPr>
                <a:t> 시 </a:t>
              </a:r>
              <a:r>
                <a:rPr sz="1400" dirty="0" err="1">
                  <a:solidFill>
                    <a:srgbClr val="FF0000"/>
                  </a:solidFill>
                  <a:latin typeface="Calibri" charset="0"/>
                  <a:ea typeface="맑은 고딕" charset="0"/>
                </a:rPr>
                <a:t>입고</a:t>
              </a:r>
              <a:r>
                <a:rPr sz="1400" dirty="0">
                  <a:solidFill>
                    <a:srgbClr val="FF0000"/>
                  </a:solidFill>
                  <a:latin typeface="Calibri" charset="0"/>
                  <a:ea typeface="맑은 고딕" charset="0"/>
                </a:rPr>
                <a:t> </a:t>
              </a:r>
              <a:r>
                <a:rPr sz="1400" dirty="0" err="1">
                  <a:solidFill>
                    <a:srgbClr val="FF0000"/>
                  </a:solidFill>
                  <a:latin typeface="Calibri" charset="0"/>
                  <a:ea typeface="맑은 고딕" charset="0"/>
                </a:rPr>
                <a:t>등록</a:t>
              </a:r>
              <a:r>
                <a:rPr sz="1400" dirty="0">
                  <a:solidFill>
                    <a:srgbClr val="FF0000"/>
                  </a:solidFill>
                  <a:latin typeface="Calibri" charset="0"/>
                  <a:ea typeface="맑은 고딕" charset="0"/>
                </a:rPr>
                <a:t> </a:t>
              </a:r>
              <a:r>
                <a:rPr sz="1400" dirty="0" err="1">
                  <a:solidFill>
                    <a:srgbClr val="FF0000"/>
                  </a:solidFill>
                  <a:latin typeface="Calibri" charset="0"/>
                  <a:ea typeface="맑은 고딕" charset="0"/>
                </a:rPr>
                <a:t>화면</a:t>
              </a:r>
              <a:r>
                <a:rPr sz="1400" dirty="0">
                  <a:solidFill>
                    <a:srgbClr val="FF0000"/>
                  </a:solidFill>
                  <a:latin typeface="Calibri" charset="0"/>
                  <a:ea typeface="맑은 고딕" charset="0"/>
                </a:rPr>
                <a:t> </a:t>
              </a:r>
              <a:r>
                <a:rPr sz="1400" dirty="0" err="1">
                  <a:solidFill>
                    <a:srgbClr val="FF0000"/>
                  </a:solidFill>
                  <a:latin typeface="Calibri" charset="0"/>
                  <a:ea typeface="맑은 고딕" charset="0"/>
                </a:rPr>
                <a:t>이동</a:t>
              </a:r>
              <a:r>
                <a:rPr sz="1400" dirty="0">
                  <a:solidFill>
                    <a:srgbClr val="FF0000"/>
                  </a:solidFill>
                  <a:latin typeface="Calibri" charset="0"/>
                  <a:ea typeface="맑은 고딕" charset="0"/>
                </a:rPr>
                <a:t> </a:t>
              </a:r>
              <a:endParaRPr lang="ko-KR" altLang="en-US" sz="1400" dirty="0">
                <a:solidFill>
                  <a:srgbClr val="FF0000"/>
                </a:solidFill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ABEAC19-CEFA-4DDF-5AF2-FC25782B993F}"/>
              </a:ext>
            </a:extLst>
          </p:cNvPr>
          <p:cNvSpPr txBox="1"/>
          <p:nvPr/>
        </p:nvSpPr>
        <p:spPr>
          <a:xfrm>
            <a:off x="602297" y="1619527"/>
            <a:ext cx="113515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어떤 품목들이 발주되었는지 볼 수 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좌측 상단의 추가</a:t>
            </a:r>
            <a:r>
              <a:rPr lang="en-US" altLang="ko-KR" sz="1600" dirty="0"/>
              <a:t>, </a:t>
            </a:r>
            <a:r>
              <a:rPr lang="ko-KR" altLang="en-US" sz="1600" dirty="0"/>
              <a:t>삭제 버튼을 이용해서 신규 발주를 넣을 수도 있고 발주가 확정되지 않은 발주내역을 삭제할 수 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입고 등록 화면에서는 발주되어 있는 품목 확인 및 입고 등록을 할 수 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18" name="도형 110"/>
          <p:cNvSpPr>
            <a:spLocks/>
          </p:cNvSpPr>
          <p:nvPr/>
        </p:nvSpPr>
        <p:spPr>
          <a:xfrm>
            <a:off x="4248150" y="3413575"/>
            <a:ext cx="695326" cy="529590"/>
          </a:xfrm>
          <a:prstGeom prst="rect">
            <a:avLst/>
          </a:prstGeom>
          <a:noFill/>
          <a:ln w="381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lt1"/>
          </a:lnRef>
          <a:fillRef idx="1">
            <a:schemeClr val="accent1"/>
          </a:fillRef>
          <a:effectRef idx="0">
            <a:srgbClr val="000000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rtl="0" eaLnBrk="0" latinLnBrk="0" hangingPunct="0">
              <a:buFontTx/>
              <a:buNone/>
            </a:pPr>
            <a:endParaRPr lang="ko-KR" altLang="en-US">
              <a:latin typeface="Calibri" charset="0"/>
              <a:ea typeface="맑은 고딕" charset="0"/>
            </a:endParaRPr>
          </a:p>
        </p:txBody>
      </p:sp>
      <p:pic>
        <p:nvPicPr>
          <p:cNvPr id="5" name="그림 4" descr="텍스트, 소프트웨어, 컴퓨터 아이콘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26C20485-FFE2-BFAD-7C94-91D2F5AF58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374" y="2717164"/>
            <a:ext cx="5602125" cy="4683761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148C3FD9-5242-CFC2-0C4F-CB8626ED0BDB}"/>
              </a:ext>
            </a:extLst>
          </p:cNvPr>
          <p:cNvSpPr/>
          <p:nvPr/>
        </p:nvSpPr>
        <p:spPr>
          <a:xfrm>
            <a:off x="5259333" y="4622165"/>
            <a:ext cx="550654" cy="58607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2854325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⑤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품목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이미지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등록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 0"/>
          <p:cNvSpPr>
            <a:spLocks/>
          </p:cNvSpPr>
          <p:nvPr/>
        </p:nvSpPr>
        <p:spPr>
          <a:xfrm>
            <a:off x="447039" y="1294765"/>
            <a:ext cx="11506835" cy="33845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품목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이미지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등록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및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수정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,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삭제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가능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7" name="그림 121" descr="C:/Users/admin/AppData/Roaming/PolarisOffice/ETemp/11740_17776632/fImage5336041055572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57" y="1663700"/>
            <a:ext cx="9833726" cy="50400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2854325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⑥ 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시</a:t>
            </a:r>
            <a:r>
              <a:rPr lang="ko-KR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연 동영상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합체">
            <a:hlinkClick r:id="" action="ppaction://media"/>
            <a:extLst>
              <a:ext uri="{FF2B5EF4-FFF2-40B4-BE49-F238E27FC236}">
                <a16:creationId xmlns:a16="http://schemas.microsoft.com/office/drawing/2014/main" id="{E76674C8-CE02-FBFC-7138-42423B4A58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4725" y="1179830"/>
            <a:ext cx="10240963" cy="548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4525010" cy="307777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⑦ 프로세스 산출물 </a:t>
            </a:r>
            <a:r>
              <a:rPr lang="en-US" altLang="ko-KR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–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어플리케이션 설계서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C797C96C-EC8F-8E38-D22A-512B92234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353" y="1294765"/>
            <a:ext cx="10004132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8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510794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⑦ 프로세스 산출물 </a:t>
            </a:r>
            <a:r>
              <a:rPr lang="en-US" altLang="ko-KR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–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어플리케이션 설계서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7657E337-254A-85BB-A50F-1DC6F91F2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077" y="1264285"/>
            <a:ext cx="11173845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02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564896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⑦ 프로세스 산출물 </a:t>
            </a:r>
            <a:r>
              <a:rPr lang="en-US" altLang="ko-KR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–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어플리케이션 설계서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5FF43CAB-BF2A-4BB7-577C-324EA17F4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821" y="1294765"/>
            <a:ext cx="10922357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813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564896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⑦ 프로세스 산출물 </a:t>
            </a:r>
            <a:r>
              <a:rPr lang="en-US" altLang="ko-KR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–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어플리케이션 설계서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A3F51972-69D7-6645-5F7E-7FFD1D025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698" y="1294765"/>
            <a:ext cx="10098603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037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564896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⑦ 프로세스 산출물 </a:t>
            </a:r>
            <a:r>
              <a:rPr lang="en-US" altLang="ko-KR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–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어플리케이션 설계서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F48DA443-0D67-81E4-5837-F31307A37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834" y="1294765"/>
            <a:ext cx="10120332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84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564896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⑦ 프로세스 산출물 </a:t>
            </a:r>
            <a:r>
              <a:rPr lang="en-US" altLang="ko-KR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–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어플리케이션 설계서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64447815-D94A-3D4C-1BD5-05ED82F9D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468" y="1294765"/>
            <a:ext cx="10371064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652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/>
          <p:cNvGrpSpPr>
            <a:grpSpLocks/>
          </p:cNvGrpSpPr>
          <p:nvPr/>
        </p:nvGrpSpPr>
        <p:grpSpPr>
          <a:xfrm>
            <a:off x="-635" y="-4445"/>
            <a:ext cx="12191365" cy="1203325"/>
            <a:chOff x="-635" y="-4445"/>
            <a:chExt cx="12191365" cy="1203325"/>
          </a:xfrm>
        </p:grpSpPr>
        <p:sp>
          <p:nvSpPr>
            <p:cNvPr id="26" name="직사각형 25"/>
            <p:cNvSpPr>
              <a:spLocks/>
            </p:cNvSpPr>
            <p:nvPr/>
          </p:nvSpPr>
          <p:spPr>
            <a:xfrm>
              <a:off x="-635" y="-4445"/>
              <a:ext cx="12191365" cy="1203325"/>
            </a:xfrm>
            <a:prstGeom prst="rect">
              <a:avLst/>
            </a:prstGeom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r>
                <a:rPr lang="ko-KR" altLang="en-US" sz="4800" b="1">
                  <a:solidFill>
                    <a:schemeClr val="tx1"/>
                  </a:solidFill>
                </a:rPr>
                <a:t>목차</a:t>
              </a:r>
            </a:p>
          </p:txBody>
        </p:sp>
        <p:sp>
          <p:nvSpPr>
            <p:cNvPr id="27" name="TextBox 26"/>
            <p:cNvSpPr txBox="1">
              <a:spLocks/>
            </p:cNvSpPr>
            <p:nvPr/>
          </p:nvSpPr>
          <p:spPr>
            <a:xfrm>
              <a:off x="1329690" y="165100"/>
              <a:ext cx="1407160" cy="83058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endParaRPr lang="ko-KR" altLang="en-US" sz="4800" b="1">
                <a:solidFill>
                  <a:schemeClr val="tx2">
                    <a:lumMod val="50000"/>
                  </a:schemeClr>
                </a:solidFill>
              </a:endParaRPr>
            </a:p>
          </p:txBody>
        </p:sp>
      </p:grpSp>
      <p:grpSp>
        <p:nvGrpSpPr>
          <p:cNvPr id="50" name="그룹 123"/>
          <p:cNvGrpSpPr>
            <a:grpSpLocks/>
          </p:cNvGrpSpPr>
          <p:nvPr/>
        </p:nvGrpSpPr>
        <p:grpSpPr>
          <a:xfrm>
            <a:off x="198755" y="2103120"/>
            <a:ext cx="6087745" cy="835025"/>
            <a:chOff x="198755" y="2103120"/>
            <a:chExt cx="6087745" cy="835025"/>
          </a:xfrm>
        </p:grpSpPr>
        <p:sp>
          <p:nvSpPr>
            <p:cNvPr id="14" name="직사각형 13"/>
            <p:cNvSpPr>
              <a:spLocks/>
            </p:cNvSpPr>
            <p:nvPr/>
          </p:nvSpPr>
          <p:spPr>
            <a:xfrm>
              <a:off x="198755" y="2103120"/>
              <a:ext cx="835025" cy="835025"/>
            </a:xfrm>
            <a:prstGeom prst="rect">
              <a:avLst/>
            </a:prstGeom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5" name="TextBox 14"/>
            <p:cNvSpPr txBox="1">
              <a:spLocks/>
            </p:cNvSpPr>
            <p:nvPr/>
          </p:nvSpPr>
          <p:spPr>
            <a:xfrm>
              <a:off x="351790" y="2103120"/>
              <a:ext cx="527685" cy="831215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en-US" altLang="ko-KR" sz="4800" b="1">
                  <a:solidFill>
                    <a:schemeClr val="tx2">
                      <a:lumMod val="50000"/>
                    </a:schemeClr>
                  </a:solidFill>
                </a:rPr>
                <a:t>1</a:t>
              </a:r>
              <a:endParaRPr lang="ko-KR" altLang="en-US" sz="4800" b="1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16" name="TextBox 15"/>
            <p:cNvSpPr txBox="1">
              <a:spLocks/>
            </p:cNvSpPr>
            <p:nvPr/>
          </p:nvSpPr>
          <p:spPr>
            <a:xfrm>
              <a:off x="1497965" y="2251075"/>
              <a:ext cx="4788535" cy="52260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sz="2800" b="1">
                  <a:ln w="9525" cap="flat" cmpd="sng">
                    <a:solidFill>
                      <a:schemeClr val="accent1"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프로젝트 개요</a:t>
              </a:r>
              <a:endParaRPr lang="ko-KR" altLang="en-US" sz="360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grpSp>
        <p:nvGrpSpPr>
          <p:cNvPr id="52" name="그룹 125"/>
          <p:cNvGrpSpPr>
            <a:grpSpLocks/>
          </p:cNvGrpSpPr>
          <p:nvPr/>
        </p:nvGrpSpPr>
        <p:grpSpPr>
          <a:xfrm>
            <a:off x="198755" y="3614420"/>
            <a:ext cx="6087745" cy="835025"/>
            <a:chOff x="198755" y="3614420"/>
            <a:chExt cx="6087745" cy="835025"/>
          </a:xfrm>
        </p:grpSpPr>
        <p:sp>
          <p:nvSpPr>
            <p:cNvPr id="28" name="직사각형 27"/>
            <p:cNvSpPr>
              <a:spLocks/>
            </p:cNvSpPr>
            <p:nvPr/>
          </p:nvSpPr>
          <p:spPr>
            <a:xfrm>
              <a:off x="198755" y="3614420"/>
              <a:ext cx="835025" cy="835025"/>
            </a:xfrm>
            <a:prstGeom prst="rect">
              <a:avLst/>
            </a:prstGeom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29" name="TextBox 28"/>
            <p:cNvSpPr txBox="1">
              <a:spLocks/>
            </p:cNvSpPr>
            <p:nvPr/>
          </p:nvSpPr>
          <p:spPr>
            <a:xfrm>
              <a:off x="351790" y="3614420"/>
              <a:ext cx="522605" cy="830580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4800" b="1">
                  <a:solidFill>
                    <a:schemeClr val="tx2">
                      <a:lumMod val="50000"/>
                    </a:schemeClr>
                  </a:solidFill>
                </a:rPr>
                <a:t>3</a:t>
              </a:r>
              <a:endParaRPr lang="ko-KR" altLang="en-US" sz="4800" b="1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grpSp>
          <p:nvGrpSpPr>
            <p:cNvPr id="30" name="그룹 29"/>
            <p:cNvGrpSpPr>
              <a:grpSpLocks/>
            </p:cNvGrpSpPr>
            <p:nvPr/>
          </p:nvGrpSpPr>
          <p:grpSpPr>
            <a:xfrm>
              <a:off x="1496695" y="3785235"/>
              <a:ext cx="4789805" cy="522605"/>
              <a:chOff x="1496695" y="3785235"/>
              <a:chExt cx="4789805" cy="522605"/>
            </a:xfrm>
          </p:grpSpPr>
          <p:sp>
            <p:nvSpPr>
              <p:cNvPr id="31" name="TextBox 30"/>
              <p:cNvSpPr txBox="1">
                <a:spLocks/>
              </p:cNvSpPr>
              <p:nvPr/>
            </p:nvSpPr>
            <p:spPr>
              <a:xfrm>
                <a:off x="1497965" y="3785235"/>
                <a:ext cx="4788535" cy="522605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numCol="1" anchor="t">
                <a:spAutoFit/>
              </a:bodyPr>
              <a:lstStyle/>
              <a:p>
                <a:pPr marL="0" indent="0" latinLnBrk="0">
                  <a:buFontTx/>
                  <a:buNone/>
                </a:pPr>
                <a:r>
                  <a:rPr sz="2800" b="1">
                    <a:ln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프로젝트 </a:t>
                </a:r>
                <a:r>
                  <a:rPr lang="ko-KR" sz="2800" b="1">
                    <a:ln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수행 과정</a:t>
                </a:r>
                <a:endParaRPr lang="ko-KR" altLang="en-US" sz="360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32" name="TextBox 31"/>
              <p:cNvSpPr txBox="1">
                <a:spLocks/>
              </p:cNvSpPr>
              <p:nvPr/>
            </p:nvSpPr>
            <p:spPr>
              <a:xfrm>
                <a:off x="1496695" y="4095750"/>
                <a:ext cx="962660" cy="176530"/>
              </a:xfrm>
              <a:prstGeom prst="rect">
                <a:avLst/>
              </a:prstGeom>
              <a:noFill/>
            </p:spPr>
            <p:txBody>
              <a:bodyPr vert="horz" wrap="square" lIns="91440" tIns="45720" rIns="91440" bIns="45720" numCol="1" anchor="t">
                <a:spAutoFit/>
              </a:bodyPr>
              <a:lstStyle/>
              <a:p>
                <a:pPr marL="0" indent="0" latinLnBrk="0">
                  <a:buFontTx/>
                  <a:buNone/>
                </a:pPr>
                <a:endParaRPr lang="ko-KR" altLang="en-US">
                  <a:solidFill>
                    <a:schemeClr val="tx2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54" name="그룹 127"/>
          <p:cNvGrpSpPr>
            <a:grpSpLocks/>
          </p:cNvGrpSpPr>
          <p:nvPr/>
        </p:nvGrpSpPr>
        <p:grpSpPr>
          <a:xfrm>
            <a:off x="198755" y="5077460"/>
            <a:ext cx="6087745" cy="835025"/>
            <a:chOff x="198755" y="5077460"/>
            <a:chExt cx="6087745" cy="835025"/>
          </a:xfrm>
        </p:grpSpPr>
        <p:sp>
          <p:nvSpPr>
            <p:cNvPr id="34" name="직사각형 33"/>
            <p:cNvSpPr>
              <a:spLocks/>
            </p:cNvSpPr>
            <p:nvPr/>
          </p:nvSpPr>
          <p:spPr>
            <a:xfrm>
              <a:off x="198755" y="5077460"/>
              <a:ext cx="835025" cy="835025"/>
            </a:xfrm>
            <a:prstGeom prst="rect">
              <a:avLst/>
            </a:prstGeom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35" name="TextBox 34"/>
            <p:cNvSpPr txBox="1">
              <a:spLocks/>
            </p:cNvSpPr>
            <p:nvPr/>
          </p:nvSpPr>
          <p:spPr>
            <a:xfrm>
              <a:off x="351790" y="5077460"/>
              <a:ext cx="522605" cy="830580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4800" b="1">
                  <a:solidFill>
                    <a:schemeClr val="tx2">
                      <a:lumMod val="50000"/>
                    </a:schemeClr>
                  </a:solidFill>
                </a:rPr>
                <a:t>5</a:t>
              </a:r>
              <a:endParaRPr lang="ko-KR" altLang="en-US" sz="4800" b="1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37" name="TextBox 36"/>
            <p:cNvSpPr txBox="1">
              <a:spLocks/>
            </p:cNvSpPr>
            <p:nvPr/>
          </p:nvSpPr>
          <p:spPr>
            <a:xfrm>
              <a:off x="1497965" y="5237480"/>
              <a:ext cx="4788535" cy="52260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sz="2800" b="1">
                  <a:ln w="9525" cap="flat" cmpd="sng">
                    <a:solidFill>
                      <a:schemeClr val="accent1"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자체 평가 의견</a:t>
              </a:r>
              <a:endParaRPr lang="ko-KR" altLang="en-US" sz="360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grpSp>
        <p:nvGrpSpPr>
          <p:cNvPr id="51" name="그룹 124"/>
          <p:cNvGrpSpPr>
            <a:grpSpLocks/>
          </p:cNvGrpSpPr>
          <p:nvPr/>
        </p:nvGrpSpPr>
        <p:grpSpPr>
          <a:xfrm>
            <a:off x="6010275" y="2112010"/>
            <a:ext cx="6087745" cy="835025"/>
            <a:chOff x="6010275" y="2112010"/>
            <a:chExt cx="6087745" cy="835025"/>
          </a:xfrm>
        </p:grpSpPr>
        <p:sp>
          <p:nvSpPr>
            <p:cNvPr id="40" name="도형 22"/>
            <p:cNvSpPr>
              <a:spLocks/>
            </p:cNvSpPr>
            <p:nvPr/>
          </p:nvSpPr>
          <p:spPr>
            <a:xfrm>
              <a:off x="6010275" y="2112010"/>
              <a:ext cx="835025" cy="835025"/>
            </a:xfrm>
            <a:prstGeom prst="rect">
              <a:avLst/>
            </a:prstGeom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43" name="텍스트 상자 24"/>
            <p:cNvSpPr txBox="1">
              <a:spLocks/>
            </p:cNvSpPr>
            <p:nvPr/>
          </p:nvSpPr>
          <p:spPr>
            <a:xfrm>
              <a:off x="7309485" y="2259965"/>
              <a:ext cx="4788535" cy="52260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sz="2800" b="1">
                  <a:ln w="9525" cap="flat" cmpd="sng">
                    <a:solidFill>
                      <a:schemeClr val="accent1"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프로젝트 </a:t>
              </a:r>
              <a:r>
                <a:rPr lang="ko-KR" sz="2800" b="1">
                  <a:ln w="9525" cap="flat" cmpd="sng">
                    <a:solidFill>
                      <a:schemeClr val="accent1"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팀 구성 및 역할</a:t>
              </a:r>
              <a:endParaRPr lang="ko-KR" altLang="en-US" sz="360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41" name="텍스트 상자 23"/>
            <p:cNvSpPr txBox="1">
              <a:spLocks/>
            </p:cNvSpPr>
            <p:nvPr/>
          </p:nvSpPr>
          <p:spPr>
            <a:xfrm>
              <a:off x="6163310" y="2112010"/>
              <a:ext cx="522605" cy="830580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4800" b="1">
                  <a:solidFill>
                    <a:schemeClr val="tx2">
                      <a:lumMod val="50000"/>
                    </a:schemeClr>
                  </a:solidFill>
                </a:rPr>
                <a:t>2</a:t>
              </a:r>
              <a:endParaRPr lang="ko-KR" altLang="en-US" sz="4800" b="1">
                <a:solidFill>
                  <a:schemeClr val="tx2">
                    <a:lumMod val="50000"/>
                  </a:schemeClr>
                </a:solidFill>
              </a:endParaRPr>
            </a:p>
          </p:txBody>
        </p:sp>
      </p:grpSp>
      <p:grpSp>
        <p:nvGrpSpPr>
          <p:cNvPr id="53" name="그룹 126"/>
          <p:cNvGrpSpPr>
            <a:grpSpLocks/>
          </p:cNvGrpSpPr>
          <p:nvPr/>
        </p:nvGrpSpPr>
        <p:grpSpPr>
          <a:xfrm>
            <a:off x="6010275" y="3599180"/>
            <a:ext cx="6087745" cy="866775"/>
            <a:chOff x="6010275" y="3599180"/>
            <a:chExt cx="6087745" cy="866775"/>
          </a:xfrm>
        </p:grpSpPr>
        <p:sp>
          <p:nvSpPr>
            <p:cNvPr id="46" name="도형 28"/>
            <p:cNvSpPr>
              <a:spLocks/>
            </p:cNvSpPr>
            <p:nvPr/>
          </p:nvSpPr>
          <p:spPr>
            <a:xfrm>
              <a:off x="6010275" y="3599180"/>
              <a:ext cx="835025" cy="835025"/>
            </a:xfrm>
            <a:prstGeom prst="rect">
              <a:avLst/>
            </a:prstGeom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47" name="텍스트 상자 29"/>
            <p:cNvSpPr txBox="1">
              <a:spLocks/>
            </p:cNvSpPr>
            <p:nvPr/>
          </p:nvSpPr>
          <p:spPr>
            <a:xfrm>
              <a:off x="6163310" y="3635375"/>
              <a:ext cx="522605" cy="830580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altLang="ko-KR" sz="4800" b="1">
                  <a:solidFill>
                    <a:schemeClr val="tx2">
                      <a:lumMod val="50000"/>
                    </a:schemeClr>
                  </a:solidFill>
                </a:rPr>
                <a:t>4</a:t>
              </a:r>
              <a:endParaRPr lang="ko-KR" altLang="en-US" sz="4800" b="1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49" name="텍스트 상자 30"/>
            <p:cNvSpPr txBox="1">
              <a:spLocks/>
            </p:cNvSpPr>
            <p:nvPr/>
          </p:nvSpPr>
          <p:spPr>
            <a:xfrm>
              <a:off x="7309485" y="3747135"/>
              <a:ext cx="4788535" cy="52260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numCol="1" anchor="t">
              <a:spAutoFit/>
            </a:bodyPr>
            <a:lstStyle/>
            <a:p>
              <a:pPr marL="0" indent="0" latinLnBrk="0">
                <a:buFontTx/>
                <a:buNone/>
              </a:pPr>
              <a:r>
                <a:rPr lang="ko-KR" sz="2800" b="1">
                  <a:ln w="9525" cap="flat" cmpd="sng">
                    <a:solidFill>
                      <a:schemeClr val="accent1"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rPr>
                <a:t>프로젝트 결과</a:t>
              </a:r>
              <a:endParaRPr lang="ko-KR" altLang="en-US" sz="360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7942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p14="http://schemas.microsoft.com/office/powerpoint/2010/main"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564896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⑦ 프로세스 산출물 </a:t>
            </a:r>
            <a:r>
              <a:rPr lang="en-US" altLang="ko-KR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–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개발 리스트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0A7DD71D-160E-8A0D-764B-4B3B0FB77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794" y="1294765"/>
            <a:ext cx="10290411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19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5648960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⑧ 프로젝트 소감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0B03014-D470-A8B9-8BCA-21AB1A96B218}"/>
              </a:ext>
            </a:extLst>
          </p:cNvPr>
          <p:cNvSpPr txBox="1"/>
          <p:nvPr/>
        </p:nvSpPr>
        <p:spPr>
          <a:xfrm>
            <a:off x="389964" y="1294764"/>
            <a:ext cx="11703423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강명서</a:t>
            </a:r>
            <a:endParaRPr lang="en-US" altLang="ko-KR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ko-KR" altLang="en-US" sz="1400" dirty="0" err="1"/>
              <a:t>ㅇ</a:t>
            </a:r>
            <a:endParaRPr lang="en-US" altLang="ko-KR" sz="1400" dirty="0"/>
          </a:p>
          <a:p>
            <a:endParaRPr lang="en-US" altLang="ko-KR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r>
              <a:rPr lang="ko-KR" altLang="en-US" dirty="0"/>
              <a:t>권문규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400" dirty="0"/>
              <a:t>최종 프로젝트를 수행하면서 </a:t>
            </a:r>
            <a:r>
              <a:rPr lang="en-US" altLang="ko-KR" sz="1400" dirty="0"/>
              <a:t>MES </a:t>
            </a:r>
            <a:r>
              <a:rPr lang="ko-KR" altLang="en-US" sz="1400" dirty="0"/>
              <a:t>시스템의 흐름에 대해서 조금 더 자세히 알 수 있게 된 좋은 계기였다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400" dirty="0"/>
              <a:t>이미지를 데이터베이스에 등록해서 </a:t>
            </a:r>
            <a:r>
              <a:rPr lang="ko-KR" altLang="en-US" sz="1400" dirty="0" err="1"/>
              <a:t>파이썬에서</a:t>
            </a:r>
            <a:r>
              <a:rPr lang="ko-KR" altLang="en-US" sz="1400" dirty="0"/>
              <a:t> 정보를 가져와서 웹 화면에 출력해주는 방법을 배울 수 있었다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400" dirty="0"/>
              <a:t>멘토님과 프로젝트를 진행하면서 현업에 대한 여러 정보를 들을 수 있어서 좋았다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sz="1400" dirty="0" err="1"/>
              <a:t>Sourcetree</a:t>
            </a:r>
            <a:r>
              <a:rPr lang="ko-KR" altLang="en-US" sz="1400" dirty="0"/>
              <a:t>를 이용한 </a:t>
            </a:r>
            <a:r>
              <a:rPr lang="ko-KR" altLang="en-US" sz="1400" dirty="0" err="1"/>
              <a:t>깃허브</a:t>
            </a:r>
            <a:r>
              <a:rPr lang="ko-KR" altLang="en-US" sz="1400" dirty="0"/>
              <a:t> 사용법을 배웠다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r>
              <a:rPr lang="ko-KR" altLang="en-US" dirty="0" err="1"/>
              <a:t>조해찬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400" dirty="0"/>
              <a:t>플라스크 서버에서 데이터베이스에서 불러온 정보를 웹 화면에 보내는 방법을 배울 수 있었다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400" dirty="0"/>
              <a:t>사무실 직원들 뿐 아니라 현장작업자들이 사용할 수 있는 프로그램을 만들 수 있어서 뿌듯했다</a:t>
            </a:r>
            <a:r>
              <a:rPr lang="en-US" altLang="ko-KR" sz="14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ko-KR" altLang="en-US" sz="1400" dirty="0"/>
              <a:t>이때까지 배웠던 것들을 재점검하는 시간을 가졌고</a:t>
            </a:r>
            <a:r>
              <a:rPr lang="en-US" altLang="ko-KR" sz="1400" dirty="0"/>
              <a:t>, </a:t>
            </a:r>
            <a:r>
              <a:rPr lang="ko-KR" altLang="en-US" sz="1400" dirty="0"/>
              <a:t>현업에서 어떻게 쓰이는지</a:t>
            </a:r>
            <a:r>
              <a:rPr lang="en-US" altLang="ko-KR" sz="1400"/>
              <a:t> </a:t>
            </a:r>
            <a:endParaRPr lang="en-US" altLang="ko-KR" sz="14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sz="14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sz="1400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3342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5AE2979-6498-42B6-B7E2-465BB988B6D5}"/>
              </a:ext>
            </a:extLst>
          </p:cNvPr>
          <p:cNvSpPr txBox="1"/>
          <p:nvPr/>
        </p:nvSpPr>
        <p:spPr>
          <a:xfrm>
            <a:off x="4593025" y="3044279"/>
            <a:ext cx="300595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215500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>
            <a:spLocks/>
          </p:cNvSpPr>
          <p:nvPr/>
        </p:nvSpPr>
        <p:spPr>
          <a:xfrm>
            <a:off x="0" y="0"/>
            <a:ext cx="12192635" cy="474345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4" name="TextBox 3"/>
          <p:cNvSpPr txBox="1">
            <a:spLocks/>
          </p:cNvSpPr>
          <p:nvPr/>
        </p:nvSpPr>
        <p:spPr>
          <a:xfrm>
            <a:off x="353695" y="6350"/>
            <a:ext cx="4320540" cy="46101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2400" spc="-290" dirty="0">
                <a:solidFill>
                  <a:schemeClr val="bg1"/>
                </a:solidFill>
              </a:rPr>
              <a:t>1. 프로젝트 개요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>
            <a:spLocks/>
          </p:cNvSpPr>
          <p:nvPr/>
        </p:nvSpPr>
        <p:spPr>
          <a:xfrm flipH="1">
            <a:off x="10795" y="694690"/>
            <a:ext cx="12181840" cy="5755422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	- 프로젝트 주제</a:t>
            </a:r>
          </a:p>
          <a:p>
            <a:pPr marL="0" indent="0" latinLnBrk="0">
              <a:buFontTx/>
              <a:buNone/>
            </a:pPr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	    - 현장에서 발주가 가능하도록 기능 구현</a:t>
            </a:r>
          </a:p>
          <a:p>
            <a:pPr marL="0" indent="0" latinLnBrk="0">
              <a:buFontTx/>
              <a:buNone/>
            </a:pPr>
            <a:endParaRPr lang="ko-KR" altLang="en-US" sz="1600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 latinLnBrk="0">
              <a:buFontTx/>
              <a:buNone/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	- 프로젝트 선정 배경</a:t>
            </a:r>
          </a:p>
          <a:p>
            <a:pPr marL="0" indent="0" latinLnBrk="0">
              <a:buFontTx/>
              <a:buNone/>
            </a:pPr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	    - 기존에는 작업자가 현장에서 자재 부족을 인지하더라도 관리자에게 직접 요청을 해야 되는 번거로움이 있었음.</a:t>
            </a:r>
          </a:p>
          <a:p>
            <a:pPr marL="0" indent="0" latinLnBrk="0">
              <a:buFontTx/>
              <a:buNone/>
            </a:pPr>
            <a:endParaRPr lang="ko-KR" altLang="en-US" sz="1600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 latinLnBrk="0">
              <a:buFontTx/>
              <a:buNone/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	- 프로젝트 개요</a:t>
            </a:r>
          </a:p>
          <a:p>
            <a:pPr marL="0" indent="0" latinLnBrk="0">
              <a:buFontTx/>
              <a:buNone/>
            </a:pPr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	    - 웹 화면에서 자동 발주 기능 구현</a:t>
            </a:r>
            <a:r>
              <a:rPr lang="en-US" altLang="ko-KR" sz="1600" dirty="0">
                <a:solidFill>
                  <a:schemeClr val="tx2">
                    <a:lumMod val="50000"/>
                  </a:schemeClr>
                </a:solidFill>
              </a:rPr>
              <a:t>(</a:t>
            </a:r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현장 키오스크에 웹 화면을 띄워서 창고별로 재고 수량 확인 및 발주 기능 구현</a:t>
            </a:r>
            <a:r>
              <a:rPr lang="en-US" altLang="ko-KR" sz="1600" dirty="0">
                <a:solidFill>
                  <a:schemeClr val="tx2">
                    <a:lumMod val="50000"/>
                  </a:schemeClr>
                </a:solidFill>
              </a:rPr>
              <a:t>)</a:t>
            </a:r>
            <a:endParaRPr lang="ko-KR" altLang="en-US" sz="1600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 latinLnBrk="0">
              <a:buFontTx/>
              <a:buNone/>
            </a:pPr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	    - </a:t>
            </a:r>
            <a:r>
              <a:rPr lang="ko-KR" altLang="en-US" sz="1600" dirty="0" err="1">
                <a:solidFill>
                  <a:schemeClr val="tx2">
                    <a:lumMod val="50000"/>
                  </a:schemeClr>
                </a:solidFill>
              </a:rPr>
              <a:t>라즈베리파이</a:t>
            </a:r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 환경에서 버튼을 클릭해 자동 발주 기능 구현</a:t>
            </a:r>
          </a:p>
          <a:p>
            <a:pPr marL="0" indent="0" latinLnBrk="0">
              <a:buFontTx/>
              <a:buNone/>
            </a:pPr>
            <a:endParaRPr lang="ko-KR" altLang="en-US" sz="1600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 latinLnBrk="0">
              <a:buFontTx/>
              <a:buNone/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	- 기대 효과</a:t>
            </a:r>
          </a:p>
          <a:p>
            <a:pPr marL="0" indent="0" latinLnBrk="0">
              <a:buFontTx/>
              <a:buNone/>
            </a:pPr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  	    - 현장에서 작업자가 직접 발주 신청을 할 수 있도록 함으로서 발주 요청에 소요되는 시간을 절감시켜 작업 			      효율성을 향상시키는 효과가 있음.</a:t>
            </a:r>
          </a:p>
          <a:p>
            <a:pPr marL="0" indent="0" latinLnBrk="0">
              <a:buFontTx/>
              <a:buNone/>
            </a:pPr>
            <a:endParaRPr lang="ko-KR" altLang="en-US" sz="1600" dirty="0">
              <a:solidFill>
                <a:schemeClr val="tx2">
                  <a:lumMod val="50000"/>
                </a:schemeClr>
              </a:solidFill>
            </a:endParaRPr>
          </a:p>
          <a:p>
            <a:pPr marL="0" indent="0" latinLnBrk="0">
              <a:buFontTx/>
              <a:buNone/>
            </a:pPr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</a:rPr>
              <a:t>	- 개발 스택</a:t>
            </a:r>
          </a:p>
          <a:p>
            <a:pPr marL="742950" indent="-285750" algn="l" rtl="0" eaLnBrk="0" latinLnBrk="0" hangingPunct="0">
              <a:buFontTx/>
              <a:buNone/>
            </a:pPr>
            <a:r>
              <a:rPr lang="ko-KR" altLang="en-US" sz="1600" dirty="0">
                <a:solidFill>
                  <a:schemeClr val="tx2">
                    <a:lumMod val="50000"/>
                  </a:schemeClr>
                </a:solidFill>
              </a:rPr>
              <a:t>		    - 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HTML 5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742950" indent="-285750" algn="l" rtl="0" eaLnBrk="0" latinLnBrk="0" hangingPunct="0">
              <a:buFontTx/>
              <a:buNone/>
            </a:pPr>
            <a:r>
              <a:rPr lang="ko-KR"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		    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- CSS 3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742950" indent="-285750" algn="l" rtl="0" eaLnBrk="0" latinLnBrk="0" hangingPunct="0">
              <a:buFontTx/>
              <a:buNone/>
            </a:pPr>
            <a:r>
              <a:rPr lang="ko-KR"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		    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- </a:t>
            </a:r>
            <a:r>
              <a:rPr lang="ko-KR"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J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avaScript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742950" indent="-285750" algn="l" rtl="0" eaLnBrk="0" latinLnBrk="0" hangingPunct="0">
              <a:buFontTx/>
              <a:buNone/>
            </a:pPr>
            <a:r>
              <a:rPr lang="ko-KR"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		    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- Python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742950" indent="-285750" algn="l" rtl="0" eaLnBrk="0" latinLnBrk="0" hangingPunct="0">
              <a:buFontTx/>
              <a:buNone/>
            </a:pPr>
            <a:r>
              <a:rPr lang="ko-KR"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		    - 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C#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742950" indent="-285750" algn="l" rtl="0" eaLnBrk="0" latinLnBrk="0" hangingPunct="0">
              <a:buFontTx/>
              <a:buNone/>
            </a:pPr>
            <a:r>
              <a:rPr lang="ko-KR"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		    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- Microsoft Visual studio 2022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742950" indent="-285750" algn="l" rtl="0" eaLnBrk="0" latinLnBrk="0" hangingPunct="0">
              <a:buFontTx/>
              <a:buNone/>
            </a:pPr>
            <a:r>
              <a:rPr lang="ko-KR"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		    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- Microsoft Visual studio Code 2019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  <a:p>
            <a:pPr marL="742950" indent="-285750" algn="l" rtl="0" eaLnBrk="0" latinLnBrk="0" hangingPunct="0">
              <a:buFontTx/>
              <a:buNone/>
            </a:pPr>
            <a:r>
              <a:rPr lang="ko-KR"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		    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- Microsoft SQL Server Management Studio 2019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594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p14="http://schemas.microsoft.com/office/powerpoint/2010/main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805" y="6559550"/>
            <a:ext cx="11847195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>
            <a:cxnSpLocks/>
          </p:cNvCxnSpPr>
          <p:nvPr/>
        </p:nvCxnSpPr>
        <p:spPr>
          <a:xfrm>
            <a:off x="344805" y="1179195"/>
            <a:ext cx="11847195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42"/>
          <p:cNvGraphicFramePr>
            <a:graphicFrameLocks noGrp="1"/>
          </p:cNvGraphicFramePr>
          <p:nvPr/>
        </p:nvGraphicFramePr>
        <p:xfrm>
          <a:off x="1466850" y="1762760"/>
          <a:ext cx="9618980" cy="38334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52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8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84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5335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2400" kern="1200">
                          <a:solidFill>
                            <a:srgbClr val="FFFFFF"/>
                          </a:solidFill>
                        </a:rPr>
                        <a:t>훈련생</a:t>
                      </a:r>
                    </a:p>
                  </a:txBody>
                  <a:tcPr anchor="ctr">
                    <a:lnL w="3175" cap="flat" cmpd="sng" algn="ctr">
                      <a:solidFill>
                        <a:srgbClr val="5F4934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F6D4E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2400" b="1" kern="1200">
                          <a:solidFill>
                            <a:srgbClr val="FFFFFF"/>
                          </a:solidFill>
                        </a:rPr>
                        <a:t>역할</a:t>
                      </a: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F6D4E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2400" b="1" kern="1200">
                          <a:solidFill>
                            <a:srgbClr val="FFFFFF"/>
                          </a:solidFill>
                        </a:rPr>
                        <a:t>담당 업무</a:t>
                      </a: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F6D4E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1210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i="1" kern="1200">
                          <a:solidFill>
                            <a:srgbClr val="000000"/>
                          </a:solidFill>
                        </a:rPr>
                        <a:t>강명서</a:t>
                      </a:r>
                    </a:p>
                  </a:txBody>
                  <a:tcPr anchor="ctr">
                    <a:lnL w="3175" cap="flat" cmpd="sng" algn="ctr">
                      <a:solidFill>
                        <a:srgbClr val="5F4934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ko-KR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팀원</a:t>
                      </a:r>
                      <a:endParaRPr lang="ko-KR" altLang="en-US" i="1" kern="120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sz="1600" b="1" i="1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charset="0"/>
                          <a:ea typeface="HY견고딕" charset="0"/>
                        </a:rPr>
                        <a:t>▶ </a:t>
                      </a:r>
                      <a:r>
                        <a:rPr lang="ko-KR" altLang="ko-KR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개발 산출물 정리</a:t>
                      </a:r>
                      <a:endParaRPr lang="ko-KR" altLang="en-US" i="1" kern="120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lvl="1" indent="0" algn="just" latinLnBrk="1">
                        <a:buFontTx/>
                        <a:buNone/>
                      </a:pPr>
                      <a:r>
                        <a:rPr sz="1600" b="1" i="1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charset="0"/>
                          <a:ea typeface="HY견고딕" charset="0"/>
                        </a:rPr>
                        <a:t>▶ </a:t>
                      </a:r>
                      <a:r>
                        <a:rPr lang="ko-KR" altLang="ko-KR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구매 요청 관리 및 발주 화면 수정</a:t>
                      </a:r>
                      <a:endParaRPr lang="ko-KR" altLang="en-US" i="1" kern="120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1210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i="1" kern="1200">
                          <a:solidFill>
                            <a:srgbClr val="000000"/>
                          </a:solidFill>
                        </a:rPr>
                        <a:t>권문규</a:t>
                      </a:r>
                    </a:p>
                  </a:txBody>
                  <a:tcPr anchor="ctr">
                    <a:lnL w="3175" cap="flat" cmpd="sng" algn="ctr">
                      <a:solidFill>
                        <a:srgbClr val="5F4934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ko-KR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팀원</a:t>
                      </a:r>
                      <a:endParaRPr lang="ko-KR" altLang="en-US" i="1" kern="120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sz="1600" b="1" i="1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charset="0"/>
                          <a:ea typeface="HY견고딕" charset="0"/>
                        </a:rPr>
                        <a:t>▶ </a:t>
                      </a:r>
                      <a:r>
                        <a:rPr lang="ko-KR" altLang="ko-KR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회의록, 설계서 작성</a:t>
                      </a:r>
                      <a:endParaRPr lang="ko-KR" altLang="en-US" i="1" kern="120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  <a:p>
                      <a:pPr marL="0" lvl="1" indent="0" algn="just" latinLnBrk="1">
                        <a:buFontTx/>
                        <a:buNone/>
                      </a:pPr>
                      <a:r>
                        <a:rPr sz="1600" b="1" i="1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charset="0"/>
                          <a:ea typeface="HY견고딕" charset="0"/>
                        </a:rPr>
                        <a:t>▶ </a:t>
                      </a:r>
                      <a:r>
                        <a:rPr lang="ko-KR" altLang="ko-KR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구매 요청 관리 화면 개발</a:t>
                      </a:r>
                      <a:endParaRPr lang="ko-KR" altLang="en-US" i="1" kern="1200">
                        <a:solidFill>
                          <a:schemeClr val="tx2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75740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i="1" kern="1200">
                          <a:solidFill>
                            <a:srgbClr val="000000"/>
                          </a:solidFill>
                        </a:rPr>
                        <a:t>조해찬</a:t>
                      </a:r>
                    </a:p>
                  </a:txBody>
                  <a:tcPr anchor="ctr">
                    <a:lnL w="3175" cap="flat" cmpd="sng" algn="ctr">
                      <a:solidFill>
                        <a:srgbClr val="5F4934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팀원</a:t>
                      </a: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sz="1600" b="1" i="1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charset="0"/>
                          <a:ea typeface="HY견고딕" charset="0"/>
                        </a:rPr>
                        <a:t>▶ </a:t>
                      </a:r>
                      <a:r>
                        <a:rPr lang="ko-KR" altLang="en-US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웹 화면에서 자동 발주 화면 개발</a:t>
                      </a:r>
                    </a:p>
                    <a:p>
                      <a:pPr marL="0" lvl="1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sz="1600" b="1" i="1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charset="0"/>
                          <a:ea typeface="HY견고딕" charset="0"/>
                        </a:rPr>
                        <a:t>▶ </a:t>
                      </a:r>
                      <a:r>
                        <a:rPr lang="ko-KR" altLang="en-US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입고 등록 화면 개발</a:t>
                      </a:r>
                    </a:p>
                    <a:p>
                      <a:pPr marL="0" lvl="1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sz="1600" b="1" i="1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charset="0"/>
                          <a:ea typeface="HY견고딕" charset="0"/>
                        </a:rPr>
                        <a:t>▶ </a:t>
                      </a:r>
                      <a:r>
                        <a:rPr lang="ko-KR" altLang="en-US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입고 이력 확인 화면 개발</a:t>
                      </a:r>
                    </a:p>
                    <a:p>
                      <a:pPr marL="0" lvl="1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sz="1600" b="1" i="1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charset="0"/>
                          <a:ea typeface="HY견고딕" charset="0"/>
                        </a:rPr>
                        <a:t>▶ </a:t>
                      </a:r>
                      <a:r>
                        <a:rPr lang="ko-KR" altLang="en-US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품목 이미지 등록 화면 개발</a:t>
                      </a:r>
                    </a:p>
                    <a:p>
                      <a:pPr marL="0" lvl="1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sz="1600" b="1" i="1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charset="0"/>
                          <a:ea typeface="HY견고딕" charset="0"/>
                        </a:rPr>
                        <a:t>▶ </a:t>
                      </a:r>
                      <a:r>
                        <a:rPr lang="ko-KR" altLang="en-US" i="1" kern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라즈베리파이 환경에서 IoT 스위치를 이용한 자동 발주 가능</a:t>
                      </a: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>
            <a:spLocks/>
          </p:cNvSpPr>
          <p:nvPr/>
        </p:nvSpPr>
        <p:spPr>
          <a:xfrm>
            <a:off x="426720" y="85090"/>
            <a:ext cx="638937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2. 프로젝트 팀 구성 및 역할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2180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:p14="http://schemas.microsoft.com/office/powerpoint/2010/main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>
            <a:spLocks/>
          </p:cNvSpPr>
          <p:nvPr/>
        </p:nvSpPr>
        <p:spPr>
          <a:xfrm>
            <a:off x="344805" y="6559550"/>
            <a:ext cx="11847830" cy="153035"/>
          </a:xfrm>
          <a:prstGeom prst="rect">
            <a:avLst/>
          </a:prstGeom>
          <a:solidFill>
            <a:schemeClr val="accent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cxnSp>
        <p:nvCxnSpPr>
          <p:cNvPr id="4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표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6333813"/>
              </p:ext>
            </p:extLst>
          </p:nvPr>
        </p:nvGraphicFramePr>
        <p:xfrm>
          <a:off x="1025525" y="1891030"/>
          <a:ext cx="10474325" cy="33254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77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96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38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5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425"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2400" kern="1200">
                          <a:solidFill>
                            <a:srgbClr val="FFFFFF"/>
                          </a:solidFill>
                        </a:rPr>
                        <a:t>구분</a:t>
                      </a:r>
                    </a:p>
                  </a:txBody>
                  <a:tcPr anchor="ctr">
                    <a:lnL w="3175" cap="flat" cmpd="sng" algn="ctr">
                      <a:solidFill>
                        <a:srgbClr val="5F4934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F6D4E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2400" b="1" kern="1200">
                          <a:solidFill>
                            <a:srgbClr val="FFFFFF"/>
                          </a:solidFill>
                        </a:rPr>
                        <a:t>기간</a:t>
                      </a: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F6D4E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2400" b="1" kern="1200">
                          <a:solidFill>
                            <a:srgbClr val="FFFFFF"/>
                          </a:solidFill>
                        </a:rPr>
                        <a:t>활동</a:t>
                      </a: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F6D4E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pPr marL="0" lvl="1" indent="0" algn="ctr" latinLnBrk="1">
                        <a:buFontTx/>
                        <a:buNone/>
                      </a:pPr>
                      <a:r>
                        <a:rPr lang="ko-KR" altLang="en-US" sz="2400" b="1" kern="1200">
                          <a:solidFill>
                            <a:srgbClr val="FFFFFF"/>
                          </a:solidFill>
                        </a:rPr>
                        <a:t>비고</a:t>
                      </a: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F6D4E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2335"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lang="ko-KR" altLang="en-US" sz="1800" i="1" kern="1200">
                          <a:solidFill>
                            <a:srgbClr val="000000"/>
                          </a:solidFill>
                        </a:rPr>
                        <a:t>분석 및 설계</a:t>
                      </a:r>
                    </a:p>
                  </a:txBody>
                  <a:tcPr anchor="ctr">
                    <a:lnL w="3175" cap="flat" cmpd="sng" algn="ctr">
                      <a:solidFill>
                        <a:srgbClr val="5F4934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sz="1800" b="0" i="0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▶ </a:t>
                      </a:r>
                      <a:r>
                        <a:rPr lang="ko-KR" altLang="ko-KR" sz="1800" i="1" kern="120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8/5(토) ~ 8/10(목)</a:t>
                      </a:r>
                      <a:endParaRPr lang="ko-KR" altLang="en-US" sz="1800" i="1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sz="1800" b="1" i="0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▶</a:t>
                      </a:r>
                      <a:r>
                        <a:rPr sz="1800" b="1" i="1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 </a:t>
                      </a:r>
                      <a:r>
                        <a:rPr lang="ko-KR" altLang="ko-KR" sz="1800" i="1" kern="120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프로젝트 기획 및 주제 선정</a:t>
                      </a:r>
                      <a:endParaRPr lang="ko-KR" altLang="en-US" sz="1800" i="1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  <a:p>
                      <a:pPr marL="0" lvl="1" indent="0" algn="just" latinLnBrk="1">
                        <a:buFontTx/>
                        <a:buNone/>
                      </a:pPr>
                      <a:r>
                        <a:rPr sz="1800" b="0" i="0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▶ </a:t>
                      </a:r>
                      <a:r>
                        <a:rPr lang="ko-KR" altLang="ko-KR" sz="1800" i="1" kern="120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기획안 작성</a:t>
                      </a:r>
                      <a:endParaRPr lang="ko-KR" altLang="en-US" sz="1800" b="0" i="0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endParaRPr lang="ko-KR" altLang="en-US" sz="1800" i="0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0880"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lang="ko-KR" altLang="en-US" sz="1800" i="1" kern="1200">
                          <a:solidFill>
                            <a:srgbClr val="000000"/>
                          </a:solidFill>
                        </a:rPr>
                        <a:t>구현</a:t>
                      </a:r>
                    </a:p>
                  </a:txBody>
                  <a:tcPr anchor="ctr">
                    <a:lnL w="3175" cap="flat" cmpd="sng" algn="ctr">
                      <a:solidFill>
                        <a:srgbClr val="5F4934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sz="1800" b="1" i="0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▶ </a:t>
                      </a:r>
                      <a:r>
                        <a:rPr lang="ko-KR" altLang="ko-KR" sz="1800" i="1" kern="120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8/10(목) ~ 8/25(금)</a:t>
                      </a:r>
                      <a:endParaRPr lang="ko-KR" altLang="en-US" sz="1800" i="1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sz="1800" b="0" i="0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▶ </a:t>
                      </a:r>
                      <a:r>
                        <a:rPr lang="ko-KR" altLang="ko-KR" sz="1800" i="1" kern="120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구현 및 기능 추가</a:t>
                      </a:r>
                      <a:endParaRPr lang="ko-KR" altLang="en-US" sz="1800" b="0" i="0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endParaRPr lang="ko-KR" altLang="en-US" sz="1800" i="0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245"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lang="ko-KR" altLang="en-US" sz="1800" i="1" kern="1200">
                          <a:solidFill>
                            <a:srgbClr val="000000"/>
                          </a:solidFill>
                        </a:rPr>
                        <a:t>테스트</a:t>
                      </a:r>
                    </a:p>
                  </a:txBody>
                  <a:tcPr anchor="ctr">
                    <a:lnL w="3175" cap="flat" cmpd="sng" algn="ctr">
                      <a:solidFill>
                        <a:srgbClr val="5F4934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sz="1800" b="1" i="0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▶ </a:t>
                      </a:r>
                      <a:r>
                        <a:rPr lang="ko-KR" altLang="ko-KR" sz="1800" i="1" kern="120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8/26(토) ~ 9/2(토)</a:t>
                      </a:r>
                      <a:endParaRPr lang="ko-KR" altLang="en-US" sz="1800" i="1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sz="1800" b="0" i="0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▶ </a:t>
                      </a:r>
                      <a:r>
                        <a:rPr lang="ko-KR" altLang="ko-KR" sz="1800" i="1" kern="120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기능 테스트 및  수정</a:t>
                      </a:r>
                      <a:endParaRPr lang="ko-KR" altLang="en-US" sz="1800" b="0" i="0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endParaRPr lang="ko-KR" altLang="en-US" sz="1800" i="0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2610"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lang="ko-KR" altLang="en-US" sz="1800" i="1" kern="1200">
                          <a:solidFill>
                            <a:srgbClr val="000000"/>
                          </a:solidFill>
                        </a:rPr>
                        <a:t>총 개발 기간</a:t>
                      </a:r>
                    </a:p>
                  </a:txBody>
                  <a:tcPr anchor="ctr">
                    <a:lnL w="3175" cap="flat" cmpd="sng" algn="ctr">
                      <a:solidFill>
                        <a:srgbClr val="5F4934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r>
                        <a:rPr sz="1800" b="1" i="0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▶ </a:t>
                      </a:r>
                      <a:r>
                        <a:rPr lang="ko-KR" altLang="ko-KR" sz="1800" i="1" kern="1200">
                          <a:solidFill>
                            <a:schemeClr val="tx2">
                              <a:lumMod val="50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8/5(토) ~ 9/2(토)</a:t>
                      </a:r>
                      <a:r>
                        <a:rPr lang="ko-KR" sz="1800" b="0" i="1" kern="1200">
                          <a:ln w="12700" cap="flat" cmpd="sng" algn="ctr">
                            <a:solidFill>
                              <a:srgbClr val="939597">
                                <a:alpha val="100000"/>
                              </a:srgbClr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바른고딕" charset="0"/>
                          <a:ea typeface="나눔바른고딕" charset="0"/>
                        </a:rPr>
                        <a:t> (총 4주)</a:t>
                      </a:r>
                      <a:endParaRPr lang="ko-KR" altLang="en-US" sz="1800" i="1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endParaRPr lang="ko-KR" altLang="en-US" sz="1800" i="1" kern="120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just" latinLnBrk="1">
                        <a:buFontTx/>
                        <a:buNone/>
                      </a:pPr>
                      <a:endParaRPr lang="ko-KR" altLang="en-US" sz="1800" i="1" kern="1200" dirty="0">
                        <a:solidFill>
                          <a:schemeClr val="tx2">
                            <a:lumMod val="50000"/>
                          </a:schemeClr>
                        </a:solidFill>
                        <a:latin typeface="나눔바른고딕" charset="0"/>
                        <a:ea typeface="나눔바른고딕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3A3838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TlToBr>
                    <a:lnBlToTr w="0" cap="flat" cmpd="sng" algn="ctr">
                      <a:noFill/>
                      <a:prstDash/>
                      <a:round/>
                      <a:headEnd type="none" w="med" len="med"/>
                      <a:tailEnd type="none" w="med" len="me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3. 프로젝트 수행 과정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그림 95" descr="가전용품, 가전이(가) 표시된 사진&#10;&#10;자동 생성된 설명">
            <a:extLst>
              <a:ext uri="{FF2B5EF4-FFF2-40B4-BE49-F238E27FC236}">
                <a16:creationId xmlns:a16="http://schemas.microsoft.com/office/drawing/2014/main" id="{66FBFA96-D203-76E3-5707-2E5022905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720" y="1249574"/>
            <a:ext cx="587989" cy="1221208"/>
          </a:xfrm>
          <a:prstGeom prst="rect">
            <a:avLst/>
          </a:prstGeom>
        </p:spPr>
      </p:pic>
      <p:pic>
        <p:nvPicPr>
          <p:cNvPr id="94" name="그림 93" descr="텍스트, 저울이(가) 표시된 사진&#10;&#10;자동 생성된 설명">
            <a:extLst>
              <a:ext uri="{FF2B5EF4-FFF2-40B4-BE49-F238E27FC236}">
                <a16:creationId xmlns:a16="http://schemas.microsoft.com/office/drawing/2014/main" id="{0436981B-8DAB-D740-1C82-579EE20FFB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500" y="3670084"/>
            <a:ext cx="926066" cy="926066"/>
          </a:xfrm>
          <a:prstGeom prst="rect">
            <a:avLst/>
          </a:prstGeom>
        </p:spPr>
      </p:pic>
      <p:sp>
        <p:nvSpPr>
          <p:cNvPr id="10" name="텍스트 상자 5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11" name="도형 51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텍스트 상자 52"/>
          <p:cNvSpPr txBox="1">
            <a:spLocks/>
          </p:cNvSpPr>
          <p:nvPr/>
        </p:nvSpPr>
        <p:spPr>
          <a:xfrm>
            <a:off x="654685" y="1160780"/>
            <a:ext cx="504825" cy="52387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r>
              <a:rPr sz="2800" b="1">
                <a:ln w="12700" cap="flat" cmpd="sng">
                  <a:solidFill>
                    <a:srgbClr val="939597">
                      <a:alpha val="100000"/>
                    </a:srgbClr>
                  </a:solidFill>
                  <a:prstDash val="solid"/>
                </a:ln>
                <a:pattFill prst="dkUpDiag">
                  <a:fgClr>
                    <a:srgbClr val="939597"/>
                  </a:fgClr>
                  <a:bgClr>
                    <a:srgbClr val="D0CECE"/>
                  </a:bgClr>
                </a:pattFill>
                <a:effectLst>
                  <a:outerShdw dist="38100" dir="2640000" algn="bl" rotWithShape="0">
                    <a:srgbClr val="939597"/>
                  </a:outerShdw>
                </a:effectLst>
                <a:latin typeface="HY견고딕" charset="0"/>
                <a:ea typeface="HY견고딕" charset="0"/>
              </a:rPr>
              <a:t>▶</a:t>
            </a:r>
            <a:endParaRPr lang="ko-KR" altLang="en-US" sz="2800" b="1">
              <a:ln w="12700" cap="flat" cmpd="sng">
                <a:solidFill>
                  <a:srgbClr val="939597">
                    <a:alpha val="100000"/>
                  </a:srgbClr>
                </a:solidFill>
                <a:prstDash val="solid"/>
              </a:ln>
              <a:pattFill prst="dkUpDiag">
                <a:fgClr>
                  <a:srgbClr val="939597"/>
                </a:fgClr>
                <a:bgClr>
                  <a:srgbClr val="D0CECE"/>
                </a:bgClr>
              </a:pattFill>
              <a:latin typeface="HY견고딕" charset="0"/>
              <a:ea typeface="HY견고딕" charset="0"/>
            </a:endParaRPr>
          </a:p>
        </p:txBody>
      </p:sp>
      <p:sp>
        <p:nvSpPr>
          <p:cNvPr id="13" name="도형 53"/>
          <p:cNvSpPr>
            <a:spLocks/>
          </p:cNvSpPr>
          <p:nvPr/>
        </p:nvSpPr>
        <p:spPr>
          <a:xfrm>
            <a:off x="1235710" y="1294765"/>
            <a:ext cx="8851900" cy="369332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흐름도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(To Be)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2" name="순서도: 대체 처리 81">
            <a:extLst>
              <a:ext uri="{FF2B5EF4-FFF2-40B4-BE49-F238E27FC236}">
                <a16:creationId xmlns:a16="http://schemas.microsoft.com/office/drawing/2014/main" id="{34F648B6-83E8-85A1-52B7-4405B5A80971}"/>
              </a:ext>
            </a:extLst>
          </p:cNvPr>
          <p:cNvSpPr/>
          <p:nvPr/>
        </p:nvSpPr>
        <p:spPr>
          <a:xfrm>
            <a:off x="1235709" y="2128657"/>
            <a:ext cx="2445285" cy="659368"/>
          </a:xfrm>
          <a:prstGeom prst="flowChartAlternateProcess">
            <a:avLst/>
          </a:prstGeom>
          <a:solidFill>
            <a:srgbClr val="B49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Web</a:t>
            </a:r>
            <a:r>
              <a:rPr lang="ko-KR" altLang="en-US" dirty="0"/>
              <a:t> 발주</a:t>
            </a:r>
          </a:p>
        </p:txBody>
      </p:sp>
      <p:sp>
        <p:nvSpPr>
          <p:cNvPr id="87" name="순서도: 대체 처리 86">
            <a:extLst>
              <a:ext uri="{FF2B5EF4-FFF2-40B4-BE49-F238E27FC236}">
                <a16:creationId xmlns:a16="http://schemas.microsoft.com/office/drawing/2014/main" id="{9A14EC11-5705-438F-314B-99D73C369A33}"/>
              </a:ext>
            </a:extLst>
          </p:cNvPr>
          <p:cNvSpPr/>
          <p:nvPr/>
        </p:nvSpPr>
        <p:spPr>
          <a:xfrm>
            <a:off x="1099944" y="4480106"/>
            <a:ext cx="2717987" cy="658731"/>
          </a:xfrm>
          <a:prstGeom prst="flowChartAlternateProcess">
            <a:avLst/>
          </a:prstGeom>
          <a:solidFill>
            <a:srgbClr val="B49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IOT</a:t>
            </a:r>
            <a:r>
              <a:rPr lang="ko-KR" altLang="en-US" dirty="0"/>
              <a:t> 발주</a:t>
            </a:r>
            <a:r>
              <a:rPr lang="en-US" altLang="ko-KR" dirty="0"/>
              <a:t>(</a:t>
            </a:r>
            <a:r>
              <a:rPr lang="ko-KR" altLang="en-US" dirty="0" err="1"/>
              <a:t>라즈베리파이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7" name="순서도: 판단 96">
            <a:extLst>
              <a:ext uri="{FF2B5EF4-FFF2-40B4-BE49-F238E27FC236}">
                <a16:creationId xmlns:a16="http://schemas.microsoft.com/office/drawing/2014/main" id="{2D2B13B5-5578-2D73-898F-7A484C89E0EC}"/>
              </a:ext>
            </a:extLst>
          </p:cNvPr>
          <p:cNvSpPr/>
          <p:nvPr/>
        </p:nvSpPr>
        <p:spPr>
          <a:xfrm>
            <a:off x="4672648" y="2932840"/>
            <a:ext cx="2445285" cy="917497"/>
          </a:xfrm>
          <a:prstGeom prst="flowChartDecision">
            <a:avLst/>
          </a:prstGeom>
          <a:solidFill>
            <a:srgbClr val="B49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발주 승인 등록 여부</a:t>
            </a:r>
          </a:p>
        </p:txBody>
      </p:sp>
      <p:sp>
        <p:nvSpPr>
          <p:cNvPr id="100" name="순서도: 대체 처리 99">
            <a:extLst>
              <a:ext uri="{FF2B5EF4-FFF2-40B4-BE49-F238E27FC236}">
                <a16:creationId xmlns:a16="http://schemas.microsoft.com/office/drawing/2014/main" id="{CD2AA202-60BE-E3C4-50D4-10B6F28A41E1}"/>
              </a:ext>
            </a:extLst>
          </p:cNvPr>
          <p:cNvSpPr/>
          <p:nvPr/>
        </p:nvSpPr>
        <p:spPr>
          <a:xfrm>
            <a:off x="8048645" y="3105289"/>
            <a:ext cx="1550184" cy="598569"/>
          </a:xfrm>
          <a:prstGeom prst="flowChartAlternateProcess">
            <a:avLst/>
          </a:prstGeom>
          <a:solidFill>
            <a:srgbClr val="B49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발주 관리</a:t>
            </a:r>
          </a:p>
        </p:txBody>
      </p:sp>
      <p:cxnSp>
        <p:nvCxnSpPr>
          <p:cNvPr id="39" name="도형 59"/>
          <p:cNvCxnSpPr>
            <a:cxnSpLocks/>
            <a:stCxn id="77" idx="2"/>
            <a:endCxn id="82" idx="1"/>
          </p:cNvCxnSpPr>
          <p:nvPr/>
        </p:nvCxnSpPr>
        <p:spPr>
          <a:xfrm rot="5400000" flipH="1">
            <a:off x="4305076" y="-611026"/>
            <a:ext cx="3559977" cy="9698712"/>
          </a:xfrm>
          <a:prstGeom prst="bentConnector4">
            <a:avLst>
              <a:gd name="adj1" fmla="val -11206"/>
              <a:gd name="adj2" fmla="val 108920"/>
            </a:avLst>
          </a:prstGeom>
          <a:ln w="6350" cap="flat" cmpd="sng">
            <a:solidFill>
              <a:schemeClr val="tx1"/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도형 61"/>
          <p:cNvCxnSpPr>
            <a:cxnSpLocks/>
            <a:stCxn id="87" idx="0"/>
            <a:endCxn id="97" idx="1"/>
          </p:cNvCxnSpPr>
          <p:nvPr/>
        </p:nvCxnSpPr>
        <p:spPr>
          <a:xfrm rot="5400000" flipH="1" flipV="1">
            <a:off x="3021535" y="2828993"/>
            <a:ext cx="1088517" cy="2213710"/>
          </a:xfrm>
          <a:prstGeom prst="bentConnector2">
            <a:avLst/>
          </a:prstGeom>
          <a:ln w="6350" cap="flat" cmpd="sng">
            <a:solidFill>
              <a:schemeClr val="tx1"/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도형 64"/>
          <p:cNvCxnSpPr>
            <a:cxnSpLocks/>
            <a:stCxn id="82" idx="2"/>
            <a:endCxn id="97" idx="1"/>
          </p:cNvCxnSpPr>
          <p:nvPr/>
        </p:nvCxnSpPr>
        <p:spPr>
          <a:xfrm rot="16200000" flipH="1">
            <a:off x="3263718" y="1982659"/>
            <a:ext cx="603564" cy="2214296"/>
          </a:xfrm>
          <a:prstGeom prst="bentConnector2">
            <a:avLst/>
          </a:prstGeom>
          <a:ln w="6350" cap="flat" cmpd="sng">
            <a:solidFill>
              <a:schemeClr val="tx1"/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69C3FEB4-E80B-2E75-D0C9-E2DDB9584010}"/>
              </a:ext>
            </a:extLst>
          </p:cNvPr>
          <p:cNvSpPr txBox="1"/>
          <p:nvPr/>
        </p:nvSpPr>
        <p:spPr>
          <a:xfrm>
            <a:off x="5338433" y="3738501"/>
            <a:ext cx="418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EA5858"/>
                </a:solidFill>
              </a:rPr>
              <a:t>N</a:t>
            </a:r>
            <a:endParaRPr lang="ko-KR" altLang="en-US" sz="2400" dirty="0">
              <a:solidFill>
                <a:srgbClr val="EA5858"/>
              </a:solidFill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2C6A909B-20CA-569A-35BC-91680E008412}"/>
              </a:ext>
            </a:extLst>
          </p:cNvPr>
          <p:cNvSpPr txBox="1"/>
          <p:nvPr/>
        </p:nvSpPr>
        <p:spPr>
          <a:xfrm>
            <a:off x="6917946" y="2876918"/>
            <a:ext cx="418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EA5858"/>
                </a:solidFill>
              </a:rPr>
              <a:t>Y</a:t>
            </a:r>
            <a:endParaRPr lang="ko-KR" altLang="en-US" sz="2400" dirty="0">
              <a:solidFill>
                <a:srgbClr val="EA5858"/>
              </a:solidFill>
            </a:endParaRPr>
          </a:p>
        </p:txBody>
      </p:sp>
      <p:sp>
        <p:nvSpPr>
          <p:cNvPr id="31" name="물결 30">
            <a:extLst>
              <a:ext uri="{FF2B5EF4-FFF2-40B4-BE49-F238E27FC236}">
                <a16:creationId xmlns:a16="http://schemas.microsoft.com/office/drawing/2014/main" id="{812F1F8D-8C4F-487A-0B05-442EB3FB7710}"/>
              </a:ext>
            </a:extLst>
          </p:cNvPr>
          <p:cNvSpPr/>
          <p:nvPr/>
        </p:nvSpPr>
        <p:spPr>
          <a:xfrm>
            <a:off x="5085749" y="1494942"/>
            <a:ext cx="1640541" cy="738442"/>
          </a:xfrm>
          <a:prstGeom prst="wave">
            <a:avLst/>
          </a:prstGeom>
          <a:solidFill>
            <a:srgbClr val="B49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품목정보</a:t>
            </a:r>
            <a:r>
              <a:rPr lang="en-US" altLang="ko-KR" dirty="0"/>
              <a:t>(DB)</a:t>
            </a:r>
            <a:endParaRPr lang="ko-KR" altLang="en-US" dirty="0"/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E7331AF-3A3B-E16C-9E0A-245933506940}"/>
              </a:ext>
            </a:extLst>
          </p:cNvPr>
          <p:cNvCxnSpPr>
            <a:stCxn id="31" idx="2"/>
            <a:endCxn id="97" idx="0"/>
          </p:cNvCxnSpPr>
          <p:nvPr/>
        </p:nvCxnSpPr>
        <p:spPr>
          <a:xfrm flipH="1">
            <a:off x="5895291" y="2141079"/>
            <a:ext cx="10729" cy="7917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C6F004B9-0DF4-EEC2-E220-EA5D398A92AE}"/>
              </a:ext>
            </a:extLst>
          </p:cNvPr>
          <p:cNvCxnSpPr>
            <a:cxnSpLocks/>
            <a:stCxn id="97" idx="3"/>
            <a:endCxn id="100" idx="1"/>
          </p:cNvCxnSpPr>
          <p:nvPr/>
        </p:nvCxnSpPr>
        <p:spPr>
          <a:xfrm>
            <a:off x="7117933" y="3391589"/>
            <a:ext cx="930712" cy="129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순서도: 대체 처리 60">
            <a:extLst>
              <a:ext uri="{FF2B5EF4-FFF2-40B4-BE49-F238E27FC236}">
                <a16:creationId xmlns:a16="http://schemas.microsoft.com/office/drawing/2014/main" id="{DFF66C14-E131-3373-71E0-890D9A1FF04A}"/>
              </a:ext>
            </a:extLst>
          </p:cNvPr>
          <p:cNvSpPr/>
          <p:nvPr/>
        </p:nvSpPr>
        <p:spPr>
          <a:xfrm>
            <a:off x="4976763" y="4621919"/>
            <a:ext cx="1835053" cy="598569"/>
          </a:xfrm>
          <a:prstGeom prst="flowChartAlternateProcess">
            <a:avLst/>
          </a:prstGeom>
          <a:solidFill>
            <a:srgbClr val="B49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구매 요청 관리</a:t>
            </a:r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90D243F2-C448-D40D-515A-248DF77CF98F}"/>
              </a:ext>
            </a:extLst>
          </p:cNvPr>
          <p:cNvCxnSpPr>
            <a:cxnSpLocks/>
            <a:stCxn id="97" idx="2"/>
            <a:endCxn id="61" idx="0"/>
          </p:cNvCxnSpPr>
          <p:nvPr/>
        </p:nvCxnSpPr>
        <p:spPr>
          <a:xfrm flipH="1">
            <a:off x="5894290" y="3850337"/>
            <a:ext cx="1001" cy="7715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연결선: 꺾임 65">
            <a:extLst>
              <a:ext uri="{FF2B5EF4-FFF2-40B4-BE49-F238E27FC236}">
                <a16:creationId xmlns:a16="http://schemas.microsoft.com/office/drawing/2014/main" id="{AD98E062-DD83-7C2C-8534-72A6DCD6062F}"/>
              </a:ext>
            </a:extLst>
          </p:cNvPr>
          <p:cNvCxnSpPr>
            <a:cxnSpLocks/>
            <a:stCxn id="100" idx="3"/>
            <a:endCxn id="70" idx="0"/>
          </p:cNvCxnSpPr>
          <p:nvPr/>
        </p:nvCxnSpPr>
        <p:spPr>
          <a:xfrm>
            <a:off x="9598829" y="3404574"/>
            <a:ext cx="1335591" cy="71770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순서도: 대체 처리 69">
            <a:extLst>
              <a:ext uri="{FF2B5EF4-FFF2-40B4-BE49-F238E27FC236}">
                <a16:creationId xmlns:a16="http://schemas.microsoft.com/office/drawing/2014/main" id="{B43D2F08-EC47-9996-3951-ADA9A6CC8B5C}"/>
              </a:ext>
            </a:extLst>
          </p:cNvPr>
          <p:cNvSpPr/>
          <p:nvPr/>
        </p:nvSpPr>
        <p:spPr>
          <a:xfrm>
            <a:off x="10159328" y="4122274"/>
            <a:ext cx="1550184" cy="598569"/>
          </a:xfrm>
          <a:prstGeom prst="flowChartAlternateProcess">
            <a:avLst/>
          </a:prstGeom>
          <a:solidFill>
            <a:srgbClr val="B49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입고 관리</a:t>
            </a:r>
          </a:p>
        </p:txBody>
      </p:sp>
      <p:sp>
        <p:nvSpPr>
          <p:cNvPr id="77" name="순서도: 대체 처리 76">
            <a:extLst>
              <a:ext uri="{FF2B5EF4-FFF2-40B4-BE49-F238E27FC236}">
                <a16:creationId xmlns:a16="http://schemas.microsoft.com/office/drawing/2014/main" id="{DF8E9A37-864F-D84E-5FB3-46EA0D2D9DA5}"/>
              </a:ext>
            </a:extLst>
          </p:cNvPr>
          <p:cNvSpPr/>
          <p:nvPr/>
        </p:nvSpPr>
        <p:spPr>
          <a:xfrm>
            <a:off x="10159329" y="5419749"/>
            <a:ext cx="1550184" cy="598569"/>
          </a:xfrm>
          <a:prstGeom prst="flowChartAlternateProcess">
            <a:avLst/>
          </a:prstGeom>
          <a:solidFill>
            <a:srgbClr val="B49A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재고 관리</a:t>
            </a: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B3B045AD-1C86-00C8-21A3-BFAF3336DB73}"/>
              </a:ext>
            </a:extLst>
          </p:cNvPr>
          <p:cNvCxnSpPr>
            <a:cxnSpLocks/>
            <a:stCxn id="70" idx="2"/>
          </p:cNvCxnSpPr>
          <p:nvPr/>
        </p:nvCxnSpPr>
        <p:spPr>
          <a:xfrm>
            <a:off x="10934420" y="4720843"/>
            <a:ext cx="0" cy="6989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3B8CF250-5EB3-56E4-E605-372EBCF0FDCE}"/>
              </a:ext>
            </a:extLst>
          </p:cNvPr>
          <p:cNvSpPr txBox="1"/>
          <p:nvPr/>
        </p:nvSpPr>
        <p:spPr>
          <a:xfrm>
            <a:off x="4997844" y="6065276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재고조회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A74F05B9-655E-7692-0BB7-B1702187EDBD}"/>
              </a:ext>
            </a:extLst>
          </p:cNvPr>
          <p:cNvSpPr txBox="1"/>
          <p:nvPr/>
        </p:nvSpPr>
        <p:spPr>
          <a:xfrm>
            <a:off x="5868081" y="2398767"/>
            <a:ext cx="1311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품목정보 조회</a:t>
            </a:r>
          </a:p>
        </p:txBody>
      </p:sp>
      <p:cxnSp>
        <p:nvCxnSpPr>
          <p:cNvPr id="102" name="도형 59">
            <a:extLst>
              <a:ext uri="{FF2B5EF4-FFF2-40B4-BE49-F238E27FC236}">
                <a16:creationId xmlns:a16="http://schemas.microsoft.com/office/drawing/2014/main" id="{333E29EF-9A8C-E840-C6B3-AF4BFB427C5E}"/>
              </a:ext>
            </a:extLst>
          </p:cNvPr>
          <p:cNvCxnSpPr>
            <a:cxnSpLocks/>
            <a:stCxn id="61" idx="3"/>
            <a:endCxn id="100" idx="2"/>
          </p:cNvCxnSpPr>
          <p:nvPr/>
        </p:nvCxnSpPr>
        <p:spPr>
          <a:xfrm flipV="1">
            <a:off x="6811816" y="3703858"/>
            <a:ext cx="2011921" cy="1217346"/>
          </a:xfrm>
          <a:prstGeom prst="bentConnector2">
            <a:avLst/>
          </a:prstGeom>
          <a:ln w="6350" cap="flat" cmpd="sng">
            <a:solidFill>
              <a:schemeClr val="tx1"/>
            </a:solidFill>
            <a:prstDash val="soli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텍스트 상자 101"/>
          <p:cNvSpPr txBox="1">
            <a:spLocks/>
          </p:cNvSpPr>
          <p:nvPr/>
        </p:nvSpPr>
        <p:spPr>
          <a:xfrm>
            <a:off x="447040" y="787400"/>
            <a:ext cx="310515" cy="307340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 제시 ① 웹 발주 화면</a:t>
            </a:r>
            <a:endParaRPr lang="ko-KR" altLang="en-US" sz="160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도형 102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도형 103"/>
          <p:cNvSpPr>
            <a:spLocks/>
          </p:cNvSpPr>
          <p:nvPr/>
        </p:nvSpPr>
        <p:spPr>
          <a:xfrm>
            <a:off x="602297" y="1335722"/>
            <a:ext cx="4029710" cy="33845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창고별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품목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조회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후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발주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버튼으로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발주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가능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7" name="그림 104" descr="C:/Users/admin/AppData/Roaming/PolarisOffice/ETemp/11740_17776632/fImage8464351011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050" y="2581213"/>
            <a:ext cx="8010073" cy="4105337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828EB72-1BE2-642B-FFC8-C16904542806}"/>
              </a:ext>
            </a:extLst>
          </p:cNvPr>
          <p:cNvSpPr txBox="1"/>
          <p:nvPr/>
        </p:nvSpPr>
        <p:spPr>
          <a:xfrm>
            <a:off x="602297" y="1830069"/>
            <a:ext cx="11351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원자재 창고를 조회했을 때</a:t>
            </a:r>
            <a:r>
              <a:rPr lang="en-US" altLang="ko-KR" sz="1600" dirty="0"/>
              <a:t> 8</a:t>
            </a:r>
            <a:r>
              <a:rPr lang="ko-KR" altLang="en-US" sz="1600" dirty="0"/>
              <a:t>개의 품목이 있으며 각 품목별로 밑에 있는 자동 발주 버튼을 클릭해서 발주할 수 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품목별 지정된 자동 발주 수량대로 발주 요청이 들어간다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2854325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②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라즈베리파이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 0"/>
          <p:cNvSpPr>
            <a:spLocks/>
          </p:cNvSpPr>
          <p:nvPr/>
        </p:nvSpPr>
        <p:spPr>
          <a:xfrm>
            <a:off x="602297" y="1294765"/>
            <a:ext cx="8851900" cy="33845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r>
              <a:rPr lang="ko-KR" altLang="en-US"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라즈베리파이에서</a:t>
            </a:r>
            <a:r>
              <a:rPr lang="ko-KR" altLang="en-US"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발주 버튼 기능 구현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7CBCDCE-2DEE-A925-25D8-5F97B6C1BE34}"/>
              </a:ext>
            </a:extLst>
          </p:cNvPr>
          <p:cNvGrpSpPr/>
          <p:nvPr/>
        </p:nvGrpSpPr>
        <p:grpSpPr>
          <a:xfrm>
            <a:off x="1423829" y="2554073"/>
            <a:ext cx="9708515" cy="4893842"/>
            <a:chOff x="549910" y="1693544"/>
            <a:chExt cx="11415652" cy="5754371"/>
          </a:xfrm>
        </p:grpSpPr>
        <p:pic>
          <p:nvPicPr>
            <p:cNvPr id="3" name="그림 2" descr="전자제품, 케이블, 텍스트, 컴퓨터 구성 요소이(가) 표시된 사진&#10;&#10;자동 생성된 설명">
              <a:extLst>
                <a:ext uri="{FF2B5EF4-FFF2-40B4-BE49-F238E27FC236}">
                  <a16:creationId xmlns:a16="http://schemas.microsoft.com/office/drawing/2014/main" id="{22F21837-0E60-FC5E-B554-097D726FB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9910" y="1693545"/>
              <a:ext cx="2879640" cy="5079365"/>
            </a:xfrm>
            <a:prstGeom prst="rect">
              <a:avLst/>
            </a:prstGeom>
          </p:spPr>
        </p:pic>
        <p:pic>
          <p:nvPicPr>
            <p:cNvPr id="5" name="그림 4" descr="텍스트, 스크린샷, 소프트웨어, 디스플레이이(가) 표시된 사진&#10;&#10;자동 생성된 설명">
              <a:extLst>
                <a:ext uri="{FF2B5EF4-FFF2-40B4-BE49-F238E27FC236}">
                  <a16:creationId xmlns:a16="http://schemas.microsoft.com/office/drawing/2014/main" id="{769ABDFC-903A-A8E4-4DE6-6D09BA5100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0450" y="1693544"/>
              <a:ext cx="8365112" cy="5754371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8DA27B7-68B3-BECA-B38B-62F2E090AE48}"/>
              </a:ext>
            </a:extLst>
          </p:cNvPr>
          <p:cNvSpPr txBox="1"/>
          <p:nvPr/>
        </p:nvSpPr>
        <p:spPr>
          <a:xfrm>
            <a:off x="602297" y="1830069"/>
            <a:ext cx="11351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기존 웹 화면에서 자동 발주 버튼의 기능을</a:t>
            </a:r>
            <a:r>
              <a:rPr lang="en-US" altLang="ko-KR" sz="1600" dirty="0"/>
              <a:t> </a:t>
            </a:r>
            <a:r>
              <a:rPr lang="ko-KR" altLang="en-US" sz="1600" dirty="0"/>
              <a:t>실제 </a:t>
            </a:r>
            <a:r>
              <a:rPr lang="ko-KR" altLang="en-US" sz="1600" dirty="0" err="1"/>
              <a:t>라즈베리파이에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버튼으르</a:t>
            </a:r>
            <a:r>
              <a:rPr lang="ko-KR" altLang="en-US" sz="1600" dirty="0"/>
              <a:t> 연결해서 구현했다</a:t>
            </a:r>
            <a:r>
              <a:rPr lang="en-US" altLang="ko-KR" sz="1600" dirty="0"/>
              <a:t>. </a:t>
            </a:r>
            <a:r>
              <a:rPr lang="ko-KR" altLang="en-US" sz="1600" dirty="0"/>
              <a:t>버튼 클릭 시 </a:t>
            </a:r>
            <a:r>
              <a:rPr lang="ko-KR" altLang="en-US" sz="1600" dirty="0" err="1"/>
              <a:t>라즈베리파이별로</a:t>
            </a:r>
            <a:r>
              <a:rPr lang="ko-KR" altLang="en-US" sz="1600" dirty="0"/>
              <a:t> 지정된 품목의 정보를 통해 자동 발주 요청을 할 수 있다</a:t>
            </a:r>
          </a:p>
        </p:txBody>
      </p:sp>
    </p:spTree>
    <p:extLst>
      <p:ext uri="{BB962C8B-B14F-4D97-AF65-F5344CB8AC3E}">
        <p14:creationId xmlns:p14="http://schemas.microsoft.com/office/powerpoint/2010/main" val="663179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 0"/>
          <p:cNvSpPr txBox="1">
            <a:spLocks/>
          </p:cNvSpPr>
          <p:nvPr/>
        </p:nvSpPr>
        <p:spPr>
          <a:xfrm>
            <a:off x="426720" y="85090"/>
            <a:ext cx="5107940" cy="76898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lang="ko-KR" altLang="en-US" sz="4400" spc="-290">
                <a:solidFill>
                  <a:schemeClr val="accent1">
                    <a:lumMod val="50000"/>
                  </a:schemeClr>
                </a:solidFill>
              </a:rPr>
              <a:t>4. 프로젝트 수행 결과</a:t>
            </a:r>
            <a:endParaRPr lang="ko-KR" altLang="en-US" sz="44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Rect 0"/>
          <p:cNvSpPr>
            <a:spLocks/>
          </p:cNvSpPr>
          <p:nvPr/>
        </p:nvSpPr>
        <p:spPr>
          <a:xfrm>
            <a:off x="1235710" y="1294765"/>
            <a:ext cx="8851900" cy="36893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endParaRPr lang="ko-KR" altLang="en-US" b="1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Rect 0"/>
          <p:cNvSpPr txBox="1">
            <a:spLocks/>
          </p:cNvSpPr>
          <p:nvPr/>
        </p:nvSpPr>
        <p:spPr>
          <a:xfrm>
            <a:off x="447040" y="787400"/>
            <a:ext cx="2854325" cy="30734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latinLnBrk="0">
              <a:buFontTx/>
              <a:buNone/>
            </a:pP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결과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제시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③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구매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요청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관리</a:t>
            </a:r>
            <a:r>
              <a:rPr sz="1400" b="1" spc="-9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400" b="1" spc="-9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화면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  <p:cxnSp>
        <p:nvCxnSpPr>
          <p:cNvPr id="15" name="Rect 0"/>
          <p:cNvCxnSpPr/>
          <p:nvPr/>
        </p:nvCxnSpPr>
        <p:spPr>
          <a:xfrm>
            <a:off x="344805" y="1179195"/>
            <a:ext cx="11847830" cy="635"/>
          </a:xfrm>
          <a:prstGeom prst="line">
            <a:avLst/>
          </a:prstGeom>
          <a:ln w="6350" cap="flat" cmpd="sng">
            <a:solidFill>
              <a:schemeClr val="accent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 0"/>
          <p:cNvSpPr>
            <a:spLocks/>
          </p:cNvSpPr>
          <p:nvPr/>
        </p:nvSpPr>
        <p:spPr>
          <a:xfrm>
            <a:off x="602297" y="1294765"/>
            <a:ext cx="8851900" cy="338455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rtl="0" eaLnBrk="0" latinLnBrk="0" hangingPunct="0">
              <a:buFontTx/>
              <a:buNone/>
            </a:pP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현장에서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요청한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발주품목들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중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관리자의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승인이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필요한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품목들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조회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및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승인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가능</a:t>
            </a:r>
            <a:r>
              <a:rPr sz="1600" spc="-140" dirty="0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sz="1600" spc="-140" dirty="0" err="1">
                <a:solidFill>
                  <a:schemeClr val="bg2">
                    <a:lumMod val="25000"/>
                  </a:schemeClr>
                </a:solidFill>
                <a:latin typeface="맑은 고딕" charset="0"/>
                <a:ea typeface="맑은 고딕" charset="0"/>
              </a:rPr>
              <a:t>화면</a:t>
            </a:r>
            <a:endParaRPr lang="ko-KR" altLang="en-US" b="1" dirty="0">
              <a:solidFill>
                <a:schemeClr val="bg2">
                  <a:lumMod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2E4ADCC-E2D8-4EB1-C0E0-0D242CF7A1A7}"/>
              </a:ext>
            </a:extLst>
          </p:cNvPr>
          <p:cNvGrpSpPr/>
          <p:nvPr/>
        </p:nvGrpSpPr>
        <p:grpSpPr>
          <a:xfrm>
            <a:off x="2068251" y="2602235"/>
            <a:ext cx="8419671" cy="4104000"/>
            <a:chOff x="1352979" y="2668910"/>
            <a:chExt cx="8419671" cy="4104000"/>
          </a:xfrm>
        </p:grpSpPr>
        <p:pic>
          <p:nvPicPr>
            <p:cNvPr id="17" name="그림 107" descr="C:/Users/admin/AppData/Roaming/PolarisOffice/ETemp/11740_17776632/fImage46550010266334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52979" y="2668910"/>
              <a:ext cx="8005635" cy="4104000"/>
            </a:xfrm>
            <a:prstGeom prst="rect">
              <a:avLst/>
            </a:prstGeom>
            <a:noFill/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96A4987B-67FB-EF3D-2AA1-D5F644F76510}"/>
                </a:ext>
              </a:extLst>
            </p:cNvPr>
            <p:cNvSpPr/>
            <p:nvPr/>
          </p:nvSpPr>
          <p:spPr>
            <a:xfrm>
              <a:off x="8715375" y="2752725"/>
              <a:ext cx="1057275" cy="3689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E6A0E3A5-22A8-9805-21B1-638F6F442123}"/>
              </a:ext>
            </a:extLst>
          </p:cNvPr>
          <p:cNvSpPr txBox="1"/>
          <p:nvPr/>
        </p:nvSpPr>
        <p:spPr>
          <a:xfrm>
            <a:off x="602297" y="1830069"/>
            <a:ext cx="113515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좌측 상단의 추가 버튼을 이용해서 새로운 품목을 추가할 수도 있고 삭제 버튼을 클릭해서 승인되지 않은 품목들을 삭제할 수 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승인 체크박스 클릭 후 저장하면 발주 승인이 된다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20soft">
      <a:dk1>
        <a:sysClr val="windowText" lastClr="000000"/>
      </a:dk1>
      <a:lt1>
        <a:sysClr val="window" lastClr="FFFFFF"/>
      </a:lt1>
      <a:dk2>
        <a:srgbClr val="757070"/>
      </a:dk2>
      <a:lt2>
        <a:srgbClr val="E7E6E6"/>
      </a:lt2>
      <a:accent1>
        <a:srgbClr val="B39273"/>
      </a:accent1>
      <a:accent2>
        <a:srgbClr val="935F35"/>
      </a:accent2>
      <a:accent3>
        <a:srgbClr val="B37A3F"/>
      </a:accent3>
      <a:accent4>
        <a:srgbClr val="EEBC8E"/>
      </a:accent4>
      <a:accent5>
        <a:srgbClr val="415459"/>
      </a:accent5>
      <a:accent6>
        <a:srgbClr val="678293"/>
      </a:accent6>
      <a:hlink>
        <a:srgbClr val="262626"/>
      </a:hlink>
      <a:folHlink>
        <a:srgbClr val="262626"/>
      </a:folHlink>
    </a:clrScheme>
    <a:fontScheme name="사용자 지정 1">
      <a:majorFont>
        <a:latin typeface="Arial"/>
        <a:ea typeface="나눔스퀘어 Bold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Pages>33</Pages>
  <Words>872</Words>
  <Characters>0</Characters>
  <Application>Microsoft Office PowerPoint</Application>
  <DocSecurity>0</DocSecurity>
  <PresentationFormat>와이드스크린</PresentationFormat>
  <Lines>0</Lines>
  <Paragraphs>159</Paragraphs>
  <Slides>22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HY견고딕</vt:lpstr>
      <vt:lpstr>나눔바른고딕</vt:lpstr>
      <vt:lpstr>맑은 고딕</vt:lpstr>
      <vt:lpstr>Arial</vt:lpstr>
      <vt:lpstr>Calibri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권문규</cp:lastModifiedBy>
  <cp:revision>33</cp:revision>
  <dcterms:modified xsi:type="dcterms:W3CDTF">2023-09-04T02:54:02Z</dcterms:modified>
  <cp:version>9.104.180.50690</cp:version>
</cp:coreProperties>
</file>

<file path=docProps/thumbnail.jpeg>
</file>